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7" r:id="rId12"/>
    <p:sldId id="273" r:id="rId13"/>
    <p:sldId id="284" r:id="rId14"/>
    <p:sldId id="269" r:id="rId15"/>
    <p:sldId id="270" r:id="rId16"/>
    <p:sldId id="271" r:id="rId17"/>
    <p:sldId id="274" r:id="rId18"/>
    <p:sldId id="275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350" r:id="rId28"/>
    <p:sldId id="286" r:id="rId29"/>
    <p:sldId id="272" r:id="rId30"/>
    <p:sldId id="349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Century Gothic" panose="020B0502020202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i9L/x0KgxH79uKW7tAbBsGuUMZ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b="1" dirty="0"/>
              <a:t>Change in Distance*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5</c:v>
                </c:pt>
              </c:numCache>
            </c:numRef>
          </c:cat>
          <c:val>
            <c:numRef>
              <c:f>Sheet1!$B$2:$B$4</c:f>
              <c:numCache>
                <c:formatCode>0.0%</c:formatCode>
                <c:ptCount val="3"/>
                <c:pt idx="0">
                  <c:v>4.9970447008127472E-2</c:v>
                </c:pt>
                <c:pt idx="1">
                  <c:v>8.6375843143930986E-2</c:v>
                </c:pt>
                <c:pt idx="2">
                  <c:v>0.10111507580521817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BD-4187-A330-DA06F5B10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en-AU" noProof="0" dirty="0"/>
                  <a:t>Maximum</a:t>
                </a:r>
                <a:r>
                  <a:rPr lang="en-AU" baseline="0" noProof="0" dirty="0"/>
                  <a:t> Allowable Change (days)</a:t>
                </a:r>
                <a:endParaRPr lang="en-AU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b="1" dirty="0"/>
              <a:t># Dates Added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13</c:v>
                </c:pt>
                <c:pt idx="1">
                  <c:v>7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9-4ED1-97D3-ADFE066A4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en-AU" noProof="0" dirty="0"/>
                  <a:t>Maximum</a:t>
                </a:r>
                <a:r>
                  <a:rPr lang="en-AU" baseline="0" noProof="0" dirty="0"/>
                  <a:t> Allowable Change (days)</a:t>
                </a:r>
                <a:endParaRPr lang="en-AU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b="1" dirty="0"/>
              <a:t>Games After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26</c:v>
                </c:pt>
                <c:pt idx="1">
                  <c:v>5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5-4E3C-B8D0-4BE6712DB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en-AU" noProof="0" dirty="0"/>
                  <a:t>Maximum</a:t>
                </a:r>
                <a:r>
                  <a:rPr lang="en-AU" baseline="0" noProof="0" dirty="0"/>
                  <a:t> Allowable Change (days)</a:t>
                </a:r>
                <a:endParaRPr lang="en-AU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b="1" dirty="0"/>
              <a:t>Execution Time (</a:t>
            </a:r>
            <a:r>
              <a:rPr lang="en-US" b="1" dirty="0" err="1"/>
              <a:t>hs</a:t>
            </a:r>
            <a:r>
              <a:rPr lang="en-US" b="1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0.21</c:v>
                </c:pt>
                <c:pt idx="1">
                  <c:v>31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D9-4ED1-97D3-ADFE066A40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en-AU" noProof="0" dirty="0"/>
                  <a:t>Maximum</a:t>
                </a:r>
                <a:r>
                  <a:rPr lang="en-AU" baseline="0" noProof="0" dirty="0"/>
                  <a:t> Allowable Change (days)</a:t>
                </a:r>
                <a:endParaRPr lang="en-AU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r>
              <a:rPr lang="en-US" b="1" dirty="0"/>
              <a:t>Non-disruptions</a:t>
            </a:r>
            <a:r>
              <a:rPr lang="en-US" b="1" baseline="0" dirty="0"/>
              <a:t> rescheduled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3</c:v>
                </c:pt>
                <c:pt idx="2">
                  <c:v>5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152</c:v>
                </c:pt>
                <c:pt idx="2">
                  <c:v>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65-4E3C-B8D0-4BE6712DB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7376031"/>
        <c:axId val="247373951"/>
      </c:barChart>
      <c:catAx>
        <c:axId val="24737603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r>
                  <a:rPr lang="en-AU" noProof="0" dirty="0"/>
                  <a:t>Maximum</a:t>
                </a:r>
                <a:r>
                  <a:rPr lang="en-AU" baseline="0" noProof="0" dirty="0"/>
                  <a:t> Allowable Change (days)</a:t>
                </a:r>
                <a:endParaRPr lang="en-AU" noProof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3951"/>
        <c:crosses val="autoZero"/>
        <c:auto val="1"/>
        <c:lblAlgn val="ctr"/>
        <c:lblOffset val="100"/>
        <c:noMultiLvlLbl val="0"/>
      </c:catAx>
      <c:valAx>
        <c:axId val="247373951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s-AR"/>
          </a:p>
        </c:txPr>
        <c:crossAx val="2473760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Century Gothic" panose="020B0502020202020204" pitchFamily="34" charset="0"/>
        </a:defRPr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46e4b60a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f46e4b60af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Mencionar que fácilmente se puede adaptar a otras situaciones (single round robin)</a:t>
            </a:r>
            <a:endParaRPr/>
          </a:p>
        </p:txBody>
      </p:sp>
      <p:sp>
        <p:nvSpPr>
          <p:cNvPr id="297" name="Google Shape;297;gf46e4b60af_0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8698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46e4b60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f46e4b60a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f46e4b60a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46e4b60a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f46e4b60af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f46e4b60af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1699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45" name="Google Shape;345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95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366" name="Google Shape;36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915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218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6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155" name="Google Shape;15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08458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2139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9837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9077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4658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071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8320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52067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1618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172" name="Google Shape;17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184" name="Google Shape;18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196" name="Google Shape;19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219" name="Google Shape;21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237" name="Google Shape;23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46e4b60a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f46e4b60af_0_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Explicar tours para aprovechar las distancias de Argentina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Mencionar que el cambio de la temporada 2017-18 es por muchos partidos</a:t>
            </a:r>
            <a:endParaRPr/>
          </a:p>
        </p:txBody>
      </p:sp>
      <p:sp>
        <p:nvSpPr>
          <p:cNvPr id="246" name="Google Shape;246;gf46e4b60af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Mencionar que fácilmente se puede adaptar a otras situaciones (single round robin)</a:t>
            </a:r>
            <a:endParaRPr/>
          </a:p>
        </p:txBody>
      </p:sp>
      <p:sp>
        <p:nvSpPr>
          <p:cNvPr id="264" name="Google Shape;26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6"/>
          <p:cNvSpPr>
            <a:spLocks noGrp="1"/>
          </p:cNvSpPr>
          <p:nvPr>
            <p:ph type="pic" idx="2"/>
          </p:nvPr>
        </p:nvSpPr>
        <p:spPr>
          <a:xfrm>
            <a:off x="123992" y="124953"/>
            <a:ext cx="11944014" cy="437238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" name="Google Shape;17;p36"/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 extrusionOk="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8;p36"/>
          <p:cNvSpPr txBox="1"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  <a:defRPr sz="1800">
                <a:solidFill>
                  <a:srgbClr val="023F4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6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sz="4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6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5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" name="Google Shape;76;p4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>
            <a:spLocks noGrp="1"/>
          </p:cNvSpPr>
          <p:nvPr>
            <p:ph type="pic" idx="2"/>
          </p:nvPr>
        </p:nvSpPr>
        <p:spPr>
          <a:xfrm>
            <a:off x="120650" y="136525"/>
            <a:ext cx="11950700" cy="658495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1587500" y="4022725"/>
            <a:ext cx="10033000" cy="1236236"/>
          </a:xfrm>
          <a:prstGeom prst="rect">
            <a:avLst/>
          </a:prstGeom>
          <a:solidFill>
            <a:schemeClr val="dk1">
              <a:alpha val="67843"/>
            </a:schemeClr>
          </a:solidFill>
          <a:ln>
            <a:noFill/>
          </a:ln>
        </p:spPr>
        <p:txBody>
          <a:bodyPr spcFirstLastPara="1" wrap="square" lIns="274300" tIns="274300" rIns="274300" bIns="27430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3"/>
          </p:nvPr>
        </p:nvSpPr>
        <p:spPr>
          <a:xfrm>
            <a:off x="336550" y="3269342"/>
            <a:ext cx="1155366" cy="257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914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46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46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4" name="Google Shape;84;p46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with Image">
  <p:cSld name="Title Slide 2 with Imag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7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39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87" name="Google Shape;87;p47"/>
          <p:cNvSpPr txBox="1"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7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sz="4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7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0" name="Google Shape;90;p47"/>
          <p:cNvSpPr/>
          <p:nvPr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 2">
  <p:cSld name="Section Header with Image 2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3" name="Google Shape;93;p48"/>
          <p:cNvSpPr txBox="1">
            <a:spLocks noGrp="1"/>
          </p:cNvSpPr>
          <p:nvPr>
            <p:ph type="title"/>
          </p:nvPr>
        </p:nvSpPr>
        <p:spPr>
          <a:xfrm>
            <a:off x="696686" y="3860800"/>
            <a:ext cx="9666514" cy="16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8"/>
          <p:cNvSpPr txBox="1">
            <a:spLocks noGrp="1"/>
          </p:cNvSpPr>
          <p:nvPr>
            <p:ph type="body" idx="1"/>
          </p:nvPr>
        </p:nvSpPr>
        <p:spPr>
          <a:xfrm>
            <a:off x="696686" y="5610170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48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6" name="Google Shape;96;p48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rgbClr val="F2F2F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9"/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" name="Google Shape;99;p49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" name="Google Shape;100;p49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49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" name="Google Shape;102;p49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9"/>
          <p:cNvSpPr txBox="1">
            <a:spLocks noGrp="1"/>
          </p:cNvSpPr>
          <p:nvPr>
            <p:ph type="body" idx="1"/>
          </p:nvPr>
        </p:nvSpPr>
        <p:spPr>
          <a:xfrm>
            <a:off x="6438900" y="1463346"/>
            <a:ext cx="5181600" cy="48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4" name="Google Shape;104;p49"/>
          <p:cNvSpPr txBox="1">
            <a:spLocks noGrp="1"/>
          </p:cNvSpPr>
          <p:nvPr>
            <p:ph type="body" idx="2"/>
          </p:nvPr>
        </p:nvSpPr>
        <p:spPr>
          <a:xfrm>
            <a:off x="6438898" y="2149311"/>
            <a:ext cx="5181601" cy="404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body" idx="3"/>
          </p:nvPr>
        </p:nvSpPr>
        <p:spPr>
          <a:xfrm>
            <a:off x="446314" y="1463346"/>
            <a:ext cx="5306787" cy="48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body" idx="4"/>
          </p:nvPr>
        </p:nvSpPr>
        <p:spPr>
          <a:xfrm>
            <a:off x="446314" y="2149311"/>
            <a:ext cx="5306789" cy="404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0"/>
          <p:cNvSpPr/>
          <p:nvPr/>
        </p:nvSpPr>
        <p:spPr>
          <a:xfrm flipH="1">
            <a:off x="123987" y="124955"/>
            <a:ext cx="11953415" cy="4408002"/>
          </a:xfrm>
          <a:custGeom>
            <a:avLst/>
            <a:gdLst/>
            <a:ahLst/>
            <a:cxnLst/>
            <a:rect l="l" t="t" r="r" b="b"/>
            <a:pathLst>
              <a:path w="21617" h="24785" extrusionOk="0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50"/>
          <p:cNvSpPr txBox="1"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  <a:defRPr sz="1800">
                <a:solidFill>
                  <a:srgbClr val="023F4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sz="4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1"/>
          <p:cNvSpPr/>
          <p:nvPr/>
        </p:nvSpPr>
        <p:spPr>
          <a:xfrm rot="10800000">
            <a:off x="114590" y="4581492"/>
            <a:ext cx="11962815" cy="2152681"/>
          </a:xfrm>
          <a:custGeom>
            <a:avLst/>
            <a:gdLst/>
            <a:ahLst/>
            <a:cxnLst/>
            <a:rect l="l" t="t" r="r" b="b"/>
            <a:pathLst>
              <a:path w="21634" h="42123" extrusionOk="0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51"/>
          <p:cNvSpPr txBox="1">
            <a:spLocks noGrp="1"/>
          </p:cNvSpPr>
          <p:nvPr>
            <p:ph type="title"/>
          </p:nvPr>
        </p:nvSpPr>
        <p:spPr>
          <a:xfrm>
            <a:off x="696686" y="1611383"/>
            <a:ext cx="9666514" cy="7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entury Gothic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51"/>
          <p:cNvSpPr txBox="1">
            <a:spLocks noGrp="1"/>
          </p:cNvSpPr>
          <p:nvPr>
            <p:ph type="body" idx="1"/>
          </p:nvPr>
        </p:nvSpPr>
        <p:spPr>
          <a:xfrm>
            <a:off x="696686" y="2464424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1"/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51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p51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rgbClr val="F2F2F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2"/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52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52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52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5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2"/>
          <p:cNvSpPr txBox="1">
            <a:spLocks noGrp="1"/>
          </p:cNvSpPr>
          <p:nvPr>
            <p:ph type="body" idx="1"/>
          </p:nvPr>
        </p:nvSpPr>
        <p:spPr>
          <a:xfrm>
            <a:off x="446314" y="1825625"/>
            <a:ext cx="53067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52"/>
          <p:cNvSpPr txBox="1">
            <a:spLocks noGrp="1"/>
          </p:cNvSpPr>
          <p:nvPr>
            <p:ph type="body" idx="2"/>
          </p:nvPr>
        </p:nvSpPr>
        <p:spPr>
          <a:xfrm>
            <a:off x="64389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bg>
      <p:bgPr>
        <a:solidFill>
          <a:srgbClr val="F2F2F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3"/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53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53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53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53"/>
          <p:cNvSpPr txBox="1"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53"/>
          <p:cNvSpPr txBox="1">
            <a:spLocks noGrp="1"/>
          </p:cNvSpPr>
          <p:nvPr>
            <p:ph type="body" idx="2"/>
          </p:nvPr>
        </p:nvSpPr>
        <p:spPr>
          <a:xfrm>
            <a:off x="5183188" y="500215"/>
            <a:ext cx="6172200" cy="536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bg>
      <p:bgPr>
        <a:solidFill>
          <a:srgbClr val="F2F2F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4"/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" name="Google Shape;137;p54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54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" name="Google Shape;139;p54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54"/>
          <p:cNvSpPr txBox="1"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54"/>
          <p:cNvSpPr>
            <a:spLocks noGrp="1"/>
          </p:cNvSpPr>
          <p:nvPr>
            <p:ph type="pic" idx="2"/>
          </p:nvPr>
        </p:nvSpPr>
        <p:spPr>
          <a:xfrm>
            <a:off x="5183188" y="500215"/>
            <a:ext cx="6172200" cy="536877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 1">
  <p:cSld name="Section Header with Image 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/>
          <p:nvPr/>
        </p:nvSpPr>
        <p:spPr>
          <a:xfrm rot="10800000" flipH="1">
            <a:off x="-1" y="-3"/>
            <a:ext cx="12192001" cy="6858003"/>
          </a:xfrm>
          <a:custGeom>
            <a:avLst/>
            <a:gdLst/>
            <a:ahLst/>
            <a:cxnLst/>
            <a:rect l="l" t="t" r="r" b="b"/>
            <a:pathLst>
              <a:path w="12192001" h="6858003" extrusionOk="0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37"/>
          <p:cNvSpPr>
            <a:spLocks noGrp="1"/>
          </p:cNvSpPr>
          <p:nvPr>
            <p:ph type="pic" idx="2"/>
          </p:nvPr>
        </p:nvSpPr>
        <p:spPr>
          <a:xfrm>
            <a:off x="123992" y="4587876"/>
            <a:ext cx="11944014" cy="214677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4" name="Google Shape;24;p37"/>
          <p:cNvSpPr txBox="1">
            <a:spLocks noGrp="1"/>
          </p:cNvSpPr>
          <p:nvPr>
            <p:ph type="title"/>
          </p:nvPr>
        </p:nvSpPr>
        <p:spPr>
          <a:xfrm>
            <a:off x="696686" y="1611383"/>
            <a:ext cx="9666514" cy="7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entury Gothic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7"/>
          <p:cNvSpPr txBox="1">
            <a:spLocks noGrp="1"/>
          </p:cNvSpPr>
          <p:nvPr>
            <p:ph type="body" idx="1"/>
          </p:nvPr>
        </p:nvSpPr>
        <p:spPr>
          <a:xfrm>
            <a:off x="696686" y="2464424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7"/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37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37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55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hite" type="obj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body" idx="1"/>
          </p:nvPr>
        </p:nvSpPr>
        <p:spPr>
          <a:xfrm>
            <a:off x="446315" y="1463040"/>
            <a:ext cx="8030935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8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35" name="Google Shape;35;p39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4907643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F2F2F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0"/>
          <p:cNvSpPr/>
          <p:nvPr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" name="Google Shape;38;p40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40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Google Shape;40;p40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Google Shape;41;p40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 txBox="1">
            <a:spLocks noGrp="1"/>
          </p:cNvSpPr>
          <p:nvPr>
            <p:ph type="body" idx="1"/>
          </p:nvPr>
        </p:nvSpPr>
        <p:spPr>
          <a:xfrm>
            <a:off x="446315" y="1463040"/>
            <a:ext cx="8030935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+ Three Sections">
  <p:cSld name="Photo + Three Sectio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1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41"/>
          <p:cNvSpPr>
            <a:spLocks noGrp="1"/>
          </p:cNvSpPr>
          <p:nvPr>
            <p:ph type="pic" idx="2"/>
          </p:nvPr>
        </p:nvSpPr>
        <p:spPr>
          <a:xfrm>
            <a:off x="0" y="1248876"/>
            <a:ext cx="12192000" cy="21193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46" name="Google Shape;46;p41"/>
          <p:cNvSpPr txBox="1">
            <a:spLocks noGrp="1"/>
          </p:cNvSpPr>
          <p:nvPr>
            <p:ph type="body" idx="1"/>
          </p:nvPr>
        </p:nvSpPr>
        <p:spPr>
          <a:xfrm>
            <a:off x="735240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>
            <a:spLocks noGrp="1"/>
          </p:cNvSpPr>
          <p:nvPr>
            <p:ph type="body" idx="3"/>
          </p:nvPr>
        </p:nvSpPr>
        <p:spPr>
          <a:xfrm>
            <a:off x="4623026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1"/>
          <p:cNvSpPr txBox="1">
            <a:spLocks noGrp="1"/>
          </p:cNvSpPr>
          <p:nvPr>
            <p:ph type="body" idx="4"/>
          </p:nvPr>
        </p:nvSpPr>
        <p:spPr>
          <a:xfrm>
            <a:off x="8635999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8201"/>
              </a:buClr>
              <a:buSzPts val="1600"/>
              <a:buNone/>
              <a:defRPr sz="1600" b="1">
                <a:solidFill>
                  <a:srgbClr val="5A820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41"/>
          <p:cNvSpPr txBox="1">
            <a:spLocks noGrp="1"/>
          </p:cNvSpPr>
          <p:nvPr>
            <p:ph type="body" idx="5"/>
          </p:nvPr>
        </p:nvSpPr>
        <p:spPr>
          <a:xfrm>
            <a:off x="735240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41"/>
          <p:cNvSpPr txBox="1">
            <a:spLocks noGrp="1"/>
          </p:cNvSpPr>
          <p:nvPr>
            <p:ph type="body" idx="6"/>
          </p:nvPr>
        </p:nvSpPr>
        <p:spPr>
          <a:xfrm>
            <a:off x="4623026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41"/>
          <p:cNvSpPr txBox="1">
            <a:spLocks noGrp="1"/>
          </p:cNvSpPr>
          <p:nvPr>
            <p:ph type="body" idx="7"/>
          </p:nvPr>
        </p:nvSpPr>
        <p:spPr>
          <a:xfrm>
            <a:off x="8635999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41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+ Text">
  <p:cSld name="Photo + 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2"/>
          <p:cNvSpPr>
            <a:spLocks noGrp="1"/>
          </p:cNvSpPr>
          <p:nvPr>
            <p:ph type="pic" idx="2"/>
          </p:nvPr>
        </p:nvSpPr>
        <p:spPr>
          <a:xfrm>
            <a:off x="0" y="1248876"/>
            <a:ext cx="12192000" cy="211931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6" name="Google Shape;56;p42"/>
          <p:cNvSpPr txBox="1">
            <a:spLocks noGrp="1"/>
          </p:cNvSpPr>
          <p:nvPr>
            <p:ph type="body" idx="1"/>
          </p:nvPr>
        </p:nvSpPr>
        <p:spPr>
          <a:xfrm>
            <a:off x="735240" y="3802065"/>
            <a:ext cx="9784080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2"/>
          <p:cNvSpPr txBox="1">
            <a:spLocks noGrp="1"/>
          </p:cNvSpPr>
          <p:nvPr>
            <p:ph type="body" idx="3"/>
          </p:nvPr>
        </p:nvSpPr>
        <p:spPr>
          <a:xfrm>
            <a:off x="735240" y="4294303"/>
            <a:ext cx="97840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2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hite background">
  <p:cSld name="Comparison white background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3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43"/>
          <p:cNvSpPr txBox="1">
            <a:spLocks noGrp="1"/>
          </p:cNvSpPr>
          <p:nvPr>
            <p:ph type="body" idx="1"/>
          </p:nvPr>
        </p:nvSpPr>
        <p:spPr>
          <a:xfrm>
            <a:off x="571500" y="1509626"/>
            <a:ext cx="4900386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43"/>
          <p:cNvSpPr txBox="1">
            <a:spLocks noGrp="1"/>
          </p:cNvSpPr>
          <p:nvPr>
            <p:ph type="body" idx="2"/>
          </p:nvPr>
        </p:nvSpPr>
        <p:spPr>
          <a:xfrm>
            <a:off x="6720114" y="1509626"/>
            <a:ext cx="4900386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3"/>
          <p:cNvSpPr txBox="1">
            <a:spLocks noGrp="1"/>
          </p:cNvSpPr>
          <p:nvPr>
            <p:ph type="body" idx="3"/>
          </p:nvPr>
        </p:nvSpPr>
        <p:spPr>
          <a:xfrm>
            <a:off x="571500" y="2156688"/>
            <a:ext cx="4900386" cy="356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43"/>
          <p:cNvSpPr txBox="1">
            <a:spLocks noGrp="1"/>
          </p:cNvSpPr>
          <p:nvPr>
            <p:ph type="body" idx="4"/>
          </p:nvPr>
        </p:nvSpPr>
        <p:spPr>
          <a:xfrm>
            <a:off x="6720114" y="2156688"/>
            <a:ext cx="4900386" cy="356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43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Photo + Text">
  <p:cSld name="Half Page Photo +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4"/>
          <p:cNvSpPr>
            <a:spLocks noGrp="1"/>
          </p:cNvSpPr>
          <p:nvPr>
            <p:ph type="pic" idx="2"/>
          </p:nvPr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44"/>
          <p:cNvSpPr txBox="1"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body" idx="1"/>
          </p:nvPr>
        </p:nvSpPr>
        <p:spPr>
          <a:xfrm>
            <a:off x="571499" y="2061165"/>
            <a:ext cx="5045529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3"/>
          </p:nvPr>
        </p:nvSpPr>
        <p:spPr>
          <a:xfrm>
            <a:off x="571499" y="2708227"/>
            <a:ext cx="5045529" cy="356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4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p44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3" name="Google Shape;73;p44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5"/>
          <p:cNvSpPr txBox="1"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35"/>
          <p:cNvSpPr txBox="1">
            <a:spLocks noGrp="1"/>
          </p:cNvSpPr>
          <p:nvPr>
            <p:ph type="ftr" idx="11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35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35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"/>
          <p:cNvPicPr preferRelativeResize="0"/>
          <p:nvPr/>
        </p:nvPicPr>
        <p:blipFill>
          <a:blip r:embed="rId3"/>
          <a:srcRect t="10219" b="10219"/>
          <a:stretch/>
        </p:blipFill>
        <p:spPr>
          <a:xfrm>
            <a:off x="123992" y="124953"/>
            <a:ext cx="11944014" cy="4372387"/>
          </a:xfrm>
          <a:custGeom>
            <a:avLst/>
            <a:gdLst/>
            <a:ahLst/>
            <a:cxnLst/>
            <a:rect l="l" t="t" r="r" b="b"/>
            <a:pathLst>
              <a:path w="11944014" h="4372387" extrusionOk="0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pic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694875" y="5603164"/>
            <a:ext cx="91440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</a:pPr>
            <a:r>
              <a:rPr lang="en-US" dirty="0"/>
              <a:t>Juan José Miranda </a:t>
            </a:r>
            <a:r>
              <a:rPr lang="en-US" dirty="0" err="1"/>
              <a:t>Bront</a:t>
            </a:r>
            <a:r>
              <a:rPr lang="en-US" dirty="0"/>
              <a:t> and Nicolás García Aramouni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</a:pPr>
            <a:r>
              <a:rPr lang="en-US" dirty="0"/>
              <a:t>Universidad </a:t>
            </a:r>
            <a:r>
              <a:rPr lang="en-US" dirty="0" err="1"/>
              <a:t>Torcuato</a:t>
            </a:r>
            <a:r>
              <a:rPr lang="en-US" dirty="0"/>
              <a:t> Di </a:t>
            </a:r>
            <a:r>
              <a:rPr lang="en-US" dirty="0" err="1"/>
              <a:t>Tella</a:t>
            </a:r>
            <a:r>
              <a:rPr lang="en-US" dirty="0"/>
              <a:t>, Argentina</a:t>
            </a:r>
            <a:endParaRPr dirty="0"/>
          </a:p>
        </p:txBody>
      </p:sp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Century Gothic"/>
              <a:buNone/>
            </a:pPr>
            <a:r>
              <a:rPr lang="en-US" sz="3200"/>
              <a:t>Rescheduling the NBA regular season via Integer</a:t>
            </a:r>
            <a:br>
              <a:rPr lang="en-US" sz="3200"/>
            </a:br>
            <a:r>
              <a:rPr lang="en-US" sz="3200"/>
              <a:t>Programming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46e4b60af_0_7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0036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Mathematical Model (</a:t>
            </a:r>
            <a:r>
              <a:rPr lang="en-US" dirty="0" err="1"/>
              <a:t>MinD</a:t>
            </a:r>
            <a:r>
              <a:rPr lang="en-US" dirty="0"/>
              <a:t>)</a:t>
            </a:r>
            <a:endParaRPr baseline="30000" dirty="0"/>
          </a:p>
        </p:txBody>
      </p:sp>
      <p:pic>
        <p:nvPicPr>
          <p:cNvPr id="300" name="Google Shape;300;gf46e4b60af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234151"/>
            <a:ext cx="11059900" cy="3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f46e4b60af_0_75"/>
          <p:cNvSpPr txBox="1"/>
          <p:nvPr/>
        </p:nvSpPr>
        <p:spPr>
          <a:xfrm>
            <a:off x="7682550" y="1344575"/>
            <a:ext cx="30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Minimize total day difference with the original schedule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2" name="Google Shape;302;gf46e4b60af_0_75"/>
          <p:cNvSpPr txBox="1"/>
          <p:nvPr/>
        </p:nvSpPr>
        <p:spPr>
          <a:xfrm>
            <a:off x="4939350" y="2571075"/>
            <a:ext cx="249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Games with feasible dates are rescheduled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3" name="Google Shape;303;gf46e4b60af_0_75"/>
          <p:cNvCxnSpPr>
            <a:stCxn id="302" idx="1"/>
          </p:cNvCxnSpPr>
          <p:nvPr/>
        </p:nvCxnSpPr>
        <p:spPr>
          <a:xfrm flipH="1">
            <a:off x="3265050" y="2878875"/>
            <a:ext cx="1674300" cy="4644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04" name="Google Shape;304;gf46e4b60af_0_75"/>
          <p:cNvSpPr txBox="1"/>
          <p:nvPr/>
        </p:nvSpPr>
        <p:spPr>
          <a:xfrm>
            <a:off x="5167950" y="5009475"/>
            <a:ext cx="249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Satisfy maximum number of games in [t</a:t>
            </a:r>
            <a:r>
              <a:rPr lang="en-US" baseline="-25000"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, t</a:t>
            </a:r>
            <a:r>
              <a:rPr lang="en-US" baseline="-25000"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r>
              <a:rPr lang="en-US">
                <a:latin typeface="Century Gothic"/>
                <a:ea typeface="Century Gothic"/>
                <a:cs typeface="Century Gothic"/>
                <a:sym typeface="Century Gothic"/>
              </a:rPr>
              <a:t>]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5" name="Google Shape;305;gf46e4b60af_0_75"/>
          <p:cNvCxnSpPr>
            <a:stCxn id="304" idx="1"/>
          </p:cNvCxnSpPr>
          <p:nvPr/>
        </p:nvCxnSpPr>
        <p:spPr>
          <a:xfrm rot="10800000">
            <a:off x="4808850" y="4562775"/>
            <a:ext cx="359100" cy="754500"/>
          </a:xfrm>
          <a:prstGeom prst="curvedConnector2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pic>
        <p:nvPicPr>
          <p:cNvPr id="308" name="Google Shape;308;gf46e4b60af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" y="2194244"/>
            <a:ext cx="2775284" cy="8980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gf46e4b60af_0_75"/>
          <p:cNvCxnSpPr>
            <a:cxnSpLocks/>
            <a:stCxn id="308" idx="3"/>
            <a:endCxn id="301" idx="1"/>
          </p:cNvCxnSpPr>
          <p:nvPr/>
        </p:nvCxnSpPr>
        <p:spPr>
          <a:xfrm flipV="1">
            <a:off x="3384884" y="1652375"/>
            <a:ext cx="4297666" cy="990884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11" name="Google Shape;311;gf46e4b60af_0_75"/>
          <p:cNvSpPr txBox="1"/>
          <p:nvPr/>
        </p:nvSpPr>
        <p:spPr>
          <a:xfrm>
            <a:off x="2483234" y="3165407"/>
            <a:ext cx="359100" cy="49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2000" b="1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57706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Preliminary experiments</a:t>
            </a:r>
            <a:endParaRPr/>
          </a:p>
        </p:txBody>
      </p:sp>
      <p:sp>
        <p:nvSpPr>
          <p:cNvPr id="319" name="Google Shape;319;p19"/>
          <p:cNvSpPr txBox="1">
            <a:spLocks noGrp="1"/>
          </p:cNvSpPr>
          <p:nvPr>
            <p:ph type="body" idx="1"/>
          </p:nvPr>
        </p:nvSpPr>
        <p:spPr>
          <a:xfrm>
            <a:off x="446315" y="1306286"/>
            <a:ext cx="10863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Rescheduled dates for postponed games are not considered as part of the input schedule (except for some special configurations)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We consider the following metrics: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Classical from scheduling: distance, breaks. 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New: # of day added and # of games played after the end of the season in the </a:t>
            </a:r>
            <a:r>
              <a:rPr lang="en-US" sz="1800" b="1" dirty="0">
                <a:solidFill>
                  <a:schemeClr val="dk1"/>
                </a:solidFill>
              </a:rPr>
              <a:t>planned schedule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>
                <a:solidFill>
                  <a:schemeClr val="dk1"/>
                </a:solidFill>
              </a:rPr>
              <a:t>Models and algorithms implemented in Python + CPLEX.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46e4b60af_0_2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Rescheduling Strategies</a:t>
            </a:r>
            <a:endParaRPr/>
          </a:p>
        </p:txBody>
      </p:sp>
      <p:sp>
        <p:nvSpPr>
          <p:cNvPr id="326" name="Google Shape;326;gf46e4b60af_0_25"/>
          <p:cNvSpPr txBox="1">
            <a:spLocks noGrp="1"/>
          </p:cNvSpPr>
          <p:nvPr>
            <p:ph type="body" idx="1"/>
          </p:nvPr>
        </p:nvSpPr>
        <p:spPr>
          <a:xfrm>
            <a:off x="446315" y="1306286"/>
            <a:ext cx="10863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In order to get a better understanding of the performance of our solution we try to replicate the rescheduling process for the suspended games of the 2020-21 NBA season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solidFill>
                  <a:schemeClr val="dk1"/>
                </a:solidFill>
              </a:rPr>
              <a:t>Rescheduling methodology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solidFill>
                  <a:schemeClr val="dk1"/>
                </a:solidFill>
              </a:rPr>
              <a:t>Monthly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>
                <a:solidFill>
                  <a:schemeClr val="dk1"/>
                </a:solidFill>
              </a:rPr>
              <a:t>Post All-Star</a:t>
            </a:r>
            <a:endParaRPr/>
          </a:p>
        </p:txBody>
      </p:sp>
      <p:sp>
        <p:nvSpPr>
          <p:cNvPr id="327" name="Google Shape;327;gf46e4b60af_0_25"/>
          <p:cNvSpPr/>
          <p:nvPr/>
        </p:nvSpPr>
        <p:spPr>
          <a:xfrm>
            <a:off x="584616" y="3025339"/>
            <a:ext cx="1409100" cy="449700"/>
          </a:xfrm>
          <a:prstGeom prst="rect">
            <a:avLst/>
          </a:prstGeom>
          <a:solidFill>
            <a:srgbClr val="CBF3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8" name="Google Shape;328;gf46e4b60af_0_25"/>
          <p:cNvSpPr/>
          <p:nvPr/>
        </p:nvSpPr>
        <p:spPr>
          <a:xfrm>
            <a:off x="1993692" y="3025339"/>
            <a:ext cx="1409100" cy="449700"/>
          </a:xfrm>
          <a:prstGeom prst="rect">
            <a:avLst/>
          </a:prstGeom>
          <a:solidFill>
            <a:srgbClr val="98E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Jan</a:t>
            </a:r>
            <a:endParaRPr/>
          </a:p>
        </p:txBody>
      </p:sp>
      <p:sp>
        <p:nvSpPr>
          <p:cNvPr id="329" name="Google Shape;329;gf46e4b60af_0_25"/>
          <p:cNvSpPr/>
          <p:nvPr/>
        </p:nvSpPr>
        <p:spPr>
          <a:xfrm>
            <a:off x="3402768" y="3025339"/>
            <a:ext cx="1409100" cy="449700"/>
          </a:xfrm>
          <a:prstGeom prst="rect">
            <a:avLst/>
          </a:prstGeom>
          <a:solidFill>
            <a:srgbClr val="63D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Feb</a:t>
            </a:r>
            <a:endParaRPr/>
          </a:p>
        </p:txBody>
      </p:sp>
      <p:sp>
        <p:nvSpPr>
          <p:cNvPr id="330" name="Google Shape;330;gf46e4b60af_0_25"/>
          <p:cNvSpPr/>
          <p:nvPr/>
        </p:nvSpPr>
        <p:spPr>
          <a:xfrm>
            <a:off x="4811844" y="3025339"/>
            <a:ext cx="1409100" cy="449700"/>
          </a:xfrm>
          <a:prstGeom prst="rect">
            <a:avLst/>
          </a:prstGeom>
          <a:solidFill>
            <a:srgbClr val="33D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</a:t>
            </a:r>
            <a:endParaRPr/>
          </a:p>
        </p:txBody>
      </p:sp>
      <p:sp>
        <p:nvSpPr>
          <p:cNvPr id="331" name="Google Shape;331;gf46e4b60af_0_25"/>
          <p:cNvSpPr/>
          <p:nvPr/>
        </p:nvSpPr>
        <p:spPr>
          <a:xfrm>
            <a:off x="6220920" y="3025338"/>
            <a:ext cx="1409100" cy="449700"/>
          </a:xfrm>
          <a:prstGeom prst="rect">
            <a:avLst/>
          </a:prstGeom>
          <a:solidFill>
            <a:srgbClr val="0094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2" name="Google Shape;332;gf46e4b60af_0_25"/>
          <p:cNvSpPr/>
          <p:nvPr/>
        </p:nvSpPr>
        <p:spPr>
          <a:xfrm>
            <a:off x="7629996" y="3025338"/>
            <a:ext cx="1409100" cy="44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</a:t>
            </a:r>
            <a:endParaRPr/>
          </a:p>
        </p:txBody>
      </p:sp>
      <p:sp>
        <p:nvSpPr>
          <p:cNvPr id="333" name="Google Shape;333;gf46e4b60af_0_25"/>
          <p:cNvSpPr txBox="1"/>
          <p:nvPr/>
        </p:nvSpPr>
        <p:spPr>
          <a:xfrm>
            <a:off x="3822492" y="3587156"/>
            <a:ext cx="836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the end of each month, we reschedule the disruptions that happened there.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consider the rest of the sesason.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4" name="Google Shape;334;gf46e4b60af_0_25"/>
          <p:cNvCxnSpPr>
            <a:stCxn id="329" idx="1"/>
            <a:endCxn id="333" idx="1"/>
          </p:cNvCxnSpPr>
          <p:nvPr/>
        </p:nvCxnSpPr>
        <p:spPr>
          <a:xfrm>
            <a:off x="3402768" y="3250189"/>
            <a:ext cx="419700" cy="629400"/>
          </a:xfrm>
          <a:prstGeom prst="bentConnector3">
            <a:avLst>
              <a:gd name="adj1" fmla="val -56737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5" name="Google Shape;335;gf46e4b60af_0_25"/>
          <p:cNvSpPr/>
          <p:nvPr/>
        </p:nvSpPr>
        <p:spPr>
          <a:xfrm>
            <a:off x="574620" y="4419917"/>
            <a:ext cx="4237200" cy="449700"/>
          </a:xfrm>
          <a:prstGeom prst="rect">
            <a:avLst/>
          </a:prstGeom>
          <a:solidFill>
            <a:srgbClr val="63D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Dec-Jan-Feb</a:t>
            </a:r>
            <a:endParaRPr/>
          </a:p>
        </p:txBody>
      </p:sp>
      <p:sp>
        <p:nvSpPr>
          <p:cNvPr id="336" name="Google Shape;336;gf46e4b60af_0_25"/>
          <p:cNvSpPr/>
          <p:nvPr/>
        </p:nvSpPr>
        <p:spPr>
          <a:xfrm>
            <a:off x="4811844" y="4421489"/>
            <a:ext cx="1409100" cy="449700"/>
          </a:xfrm>
          <a:prstGeom prst="rect">
            <a:avLst/>
          </a:prstGeom>
          <a:solidFill>
            <a:srgbClr val="33D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</a:t>
            </a:r>
            <a:endParaRPr/>
          </a:p>
        </p:txBody>
      </p:sp>
      <p:sp>
        <p:nvSpPr>
          <p:cNvPr id="337" name="Google Shape;337;gf46e4b60af_0_25"/>
          <p:cNvSpPr/>
          <p:nvPr/>
        </p:nvSpPr>
        <p:spPr>
          <a:xfrm>
            <a:off x="6220920" y="4421488"/>
            <a:ext cx="1409100" cy="449700"/>
          </a:xfrm>
          <a:prstGeom prst="rect">
            <a:avLst/>
          </a:prstGeom>
          <a:solidFill>
            <a:srgbClr val="0094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gf46e4b60af_0_25"/>
          <p:cNvSpPr/>
          <p:nvPr/>
        </p:nvSpPr>
        <p:spPr>
          <a:xfrm>
            <a:off x="7629996" y="4421488"/>
            <a:ext cx="1409100" cy="44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</a:t>
            </a:r>
            <a:endParaRPr/>
          </a:p>
        </p:txBody>
      </p:sp>
      <p:sp>
        <p:nvSpPr>
          <p:cNvPr id="339" name="Google Shape;339;gf46e4b60af_0_25"/>
          <p:cNvSpPr txBox="1"/>
          <p:nvPr/>
        </p:nvSpPr>
        <p:spPr>
          <a:xfrm>
            <a:off x="2602402" y="4994539"/>
            <a:ext cx="836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Wait until the All-Star break to reschedule first set of matches, then follow the monthly approach</a:t>
            </a:r>
            <a:endParaRPr/>
          </a:p>
        </p:txBody>
      </p:sp>
      <p:cxnSp>
        <p:nvCxnSpPr>
          <p:cNvPr id="340" name="Google Shape;340;gf46e4b60af_0_25"/>
          <p:cNvCxnSpPr>
            <a:stCxn id="335" idx="1"/>
            <a:endCxn id="339" idx="1"/>
          </p:cNvCxnSpPr>
          <p:nvPr/>
        </p:nvCxnSpPr>
        <p:spPr>
          <a:xfrm>
            <a:off x="574620" y="4644767"/>
            <a:ext cx="2027700" cy="642300"/>
          </a:xfrm>
          <a:prstGeom prst="bentConnector3">
            <a:avLst>
              <a:gd name="adj1" fmla="val -11744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1" name="Google Shape;341;gf46e4b60af_0_25"/>
          <p:cNvSpPr txBox="1"/>
          <p:nvPr/>
        </p:nvSpPr>
        <p:spPr>
          <a:xfrm>
            <a:off x="446314" y="5794454"/>
            <a:ext cx="10525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Monthly* and Post All Star*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Discard the distance constraints and use the NBA’s reschedules if they happened within the month of the original game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46e4b60af_0_2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Rescheduling Strategies</a:t>
            </a:r>
            <a:endParaRPr/>
          </a:p>
        </p:txBody>
      </p:sp>
      <p:sp>
        <p:nvSpPr>
          <p:cNvPr id="326" name="Google Shape;326;gf46e4b60af_0_25"/>
          <p:cNvSpPr txBox="1">
            <a:spLocks noGrp="1"/>
          </p:cNvSpPr>
          <p:nvPr>
            <p:ph type="body" idx="1"/>
          </p:nvPr>
        </p:nvSpPr>
        <p:spPr>
          <a:xfrm>
            <a:off x="446315" y="1306286"/>
            <a:ext cx="10863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dirty="0">
                <a:solidFill>
                  <a:schemeClr val="dk1"/>
                </a:solidFill>
              </a:rPr>
              <a:t>In order to get a better understanding of the performance of our solution we try to replicate the rescheduling process for the suspended games of the 2020-21 NBA season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 dirty="0">
                <a:solidFill>
                  <a:schemeClr val="dk1"/>
                </a:solidFill>
              </a:rPr>
              <a:t>Rescheduling methodology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b="1" dirty="0">
                <a:solidFill>
                  <a:schemeClr val="dk1"/>
                </a:solidFill>
              </a:rPr>
              <a:t>Post All-Star</a:t>
            </a:r>
            <a:endParaRPr dirty="0"/>
          </a:p>
        </p:txBody>
      </p:sp>
      <p:sp>
        <p:nvSpPr>
          <p:cNvPr id="333" name="Google Shape;333;gf46e4b60af_0_25"/>
          <p:cNvSpPr txBox="1"/>
          <p:nvPr/>
        </p:nvSpPr>
        <p:spPr>
          <a:xfrm>
            <a:off x="5589069" y="4640012"/>
            <a:ext cx="52510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the end of each month, we reschedule the disruptions that happened there.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consider the rest of the sesason.</a:t>
            </a:r>
            <a:endParaRPr sz="16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4" name="Google Shape;334;gf46e4b60af_0_25"/>
          <p:cNvCxnSpPr>
            <a:cxnSpLocks/>
            <a:endCxn id="333" idx="1"/>
          </p:cNvCxnSpPr>
          <p:nvPr/>
        </p:nvCxnSpPr>
        <p:spPr>
          <a:xfrm rot="5400000">
            <a:off x="5351995" y="3879448"/>
            <a:ext cx="1413116" cy="938968"/>
          </a:xfrm>
          <a:prstGeom prst="bentConnector4">
            <a:avLst>
              <a:gd name="adj1" fmla="val 35299"/>
              <a:gd name="adj2" fmla="val 124346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5" name="Google Shape;335;gf46e4b60af_0_25"/>
          <p:cNvSpPr/>
          <p:nvPr/>
        </p:nvSpPr>
        <p:spPr>
          <a:xfrm>
            <a:off x="881785" y="3192674"/>
            <a:ext cx="4237200" cy="449700"/>
          </a:xfrm>
          <a:prstGeom prst="rect">
            <a:avLst/>
          </a:prstGeom>
          <a:solidFill>
            <a:srgbClr val="63DD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Dec-Jan-Feb</a:t>
            </a:r>
            <a:endParaRPr/>
          </a:p>
        </p:txBody>
      </p:sp>
      <p:sp>
        <p:nvSpPr>
          <p:cNvPr id="336" name="Google Shape;336;gf46e4b60af_0_25"/>
          <p:cNvSpPr/>
          <p:nvPr/>
        </p:nvSpPr>
        <p:spPr>
          <a:xfrm>
            <a:off x="5119009" y="3194246"/>
            <a:ext cx="1409100" cy="449700"/>
          </a:xfrm>
          <a:prstGeom prst="rect">
            <a:avLst/>
          </a:prstGeom>
          <a:solidFill>
            <a:srgbClr val="33D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</a:t>
            </a:r>
            <a:endParaRPr/>
          </a:p>
        </p:txBody>
      </p:sp>
      <p:sp>
        <p:nvSpPr>
          <p:cNvPr id="337" name="Google Shape;337;gf46e4b60af_0_25"/>
          <p:cNvSpPr/>
          <p:nvPr/>
        </p:nvSpPr>
        <p:spPr>
          <a:xfrm>
            <a:off x="6528085" y="3194245"/>
            <a:ext cx="1409100" cy="449700"/>
          </a:xfrm>
          <a:prstGeom prst="rect">
            <a:avLst/>
          </a:prstGeom>
          <a:solidFill>
            <a:srgbClr val="0094B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8" name="Google Shape;338;gf46e4b60af_0_25"/>
          <p:cNvSpPr/>
          <p:nvPr/>
        </p:nvSpPr>
        <p:spPr>
          <a:xfrm>
            <a:off x="7937161" y="3194245"/>
            <a:ext cx="1409100" cy="449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May</a:t>
            </a:r>
            <a:endParaRPr/>
          </a:p>
        </p:txBody>
      </p:sp>
      <p:sp>
        <p:nvSpPr>
          <p:cNvPr id="339" name="Google Shape;339;gf46e4b60af_0_25"/>
          <p:cNvSpPr txBox="1"/>
          <p:nvPr/>
        </p:nvSpPr>
        <p:spPr>
          <a:xfrm>
            <a:off x="2909567" y="3767296"/>
            <a:ext cx="8369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Wait until the All-Star break to reschedule first set of matches, then follow the monthly approach</a:t>
            </a:r>
            <a:endParaRPr dirty="0"/>
          </a:p>
        </p:txBody>
      </p:sp>
      <p:cxnSp>
        <p:nvCxnSpPr>
          <p:cNvPr id="340" name="Google Shape;340;gf46e4b60af_0_25"/>
          <p:cNvCxnSpPr>
            <a:stCxn id="335" idx="1"/>
            <a:endCxn id="339" idx="1"/>
          </p:cNvCxnSpPr>
          <p:nvPr/>
        </p:nvCxnSpPr>
        <p:spPr>
          <a:xfrm>
            <a:off x="881785" y="3417524"/>
            <a:ext cx="2027700" cy="642300"/>
          </a:xfrm>
          <a:prstGeom prst="bentConnector3">
            <a:avLst>
              <a:gd name="adj1" fmla="val -11744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1" name="Google Shape;341;gf46e4b60af_0_25"/>
          <p:cNvSpPr txBox="1"/>
          <p:nvPr/>
        </p:nvSpPr>
        <p:spPr>
          <a:xfrm>
            <a:off x="446314" y="5794454"/>
            <a:ext cx="105255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 All Star*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 the NBA’s reschedules if they happened within the month of the original game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3049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0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Main Results</a:t>
            </a:r>
            <a:endParaRPr baseline="30000"/>
          </a:p>
        </p:txBody>
      </p:sp>
      <p:sp>
        <p:nvSpPr>
          <p:cNvPr id="348" name="Google Shape;348;p20"/>
          <p:cNvSpPr/>
          <p:nvPr/>
        </p:nvSpPr>
        <p:spPr>
          <a:xfrm>
            <a:off x="2307536" y="5554250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20"/>
          <p:cNvSpPr/>
          <p:nvPr/>
        </p:nvSpPr>
        <p:spPr>
          <a:xfrm>
            <a:off x="2764736" y="5407557"/>
            <a:ext cx="261257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differences are small (around 1%)</a:t>
            </a:r>
            <a:endParaRPr/>
          </a:p>
        </p:txBody>
      </p:sp>
      <p:sp>
        <p:nvSpPr>
          <p:cNvPr id="350" name="Google Shape;350;p20"/>
          <p:cNvSpPr/>
          <p:nvPr/>
        </p:nvSpPr>
        <p:spPr>
          <a:xfrm>
            <a:off x="6695721" y="5573593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20"/>
          <p:cNvSpPr/>
          <p:nvPr/>
        </p:nvSpPr>
        <p:spPr>
          <a:xfrm>
            <a:off x="7152921" y="5426900"/>
            <a:ext cx="304599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NBA’s proactive approach has effects on the additional number of dates needed</a:t>
            </a:r>
            <a:endParaRPr lang="en-US" dirty="0"/>
          </a:p>
        </p:txBody>
      </p:sp>
      <p:sp>
        <p:nvSpPr>
          <p:cNvPr id="355" name="Google Shape;355;p20"/>
          <p:cNvSpPr/>
          <p:nvPr/>
        </p:nvSpPr>
        <p:spPr>
          <a:xfrm>
            <a:off x="9091003" y="2370566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Google Shape;357;p20"/>
          <p:cNvSpPr/>
          <p:nvPr/>
        </p:nvSpPr>
        <p:spPr>
          <a:xfrm>
            <a:off x="5867400" y="4352408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Google Shape;358;p20"/>
          <p:cNvSpPr txBox="1"/>
          <p:nvPr/>
        </p:nvSpPr>
        <p:spPr>
          <a:xfrm>
            <a:off x="1868336" y="1206514"/>
            <a:ext cx="237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additional days needed after the end of the season</a:t>
            </a:r>
            <a:endParaRPr sz="1200" dirty="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9" name="Google Shape;359;p20"/>
          <p:cNvSpPr txBox="1"/>
          <p:nvPr/>
        </p:nvSpPr>
        <p:spPr>
          <a:xfrm>
            <a:off x="1284522" y="4041850"/>
            <a:ext cx="237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games scheduled after the end of the season</a:t>
            </a:r>
            <a:endParaRPr sz="12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60" name="Google Shape;360;p20"/>
          <p:cNvCxnSpPr>
            <a:cxnSpLocks/>
            <a:endCxn id="358" idx="1"/>
          </p:cNvCxnSpPr>
          <p:nvPr/>
        </p:nvCxnSpPr>
        <p:spPr>
          <a:xfrm rot="16200000" flipV="1">
            <a:off x="1559870" y="1838230"/>
            <a:ext cx="1629944" cy="1013011"/>
          </a:xfrm>
          <a:prstGeom prst="curvedConnector4">
            <a:avLst>
              <a:gd name="adj1" fmla="val 40084"/>
              <a:gd name="adj2" fmla="val 122566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cxnSp>
        <p:nvCxnSpPr>
          <p:cNvPr id="361" name="Google Shape;361;p20"/>
          <p:cNvCxnSpPr>
            <a:cxnSpLocks/>
            <a:endCxn id="359" idx="1"/>
          </p:cNvCxnSpPr>
          <p:nvPr/>
        </p:nvCxnSpPr>
        <p:spPr>
          <a:xfrm rot="10800000" flipV="1">
            <a:off x="1284523" y="3509348"/>
            <a:ext cx="1604045" cy="763352"/>
          </a:xfrm>
          <a:prstGeom prst="curvedConnector3">
            <a:avLst>
              <a:gd name="adj1" fmla="val 114251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  <p:sp>
        <p:nvSpPr>
          <p:cNvPr id="362" name="Google Shape;362;p20"/>
          <p:cNvSpPr txBox="1"/>
          <p:nvPr/>
        </p:nvSpPr>
        <p:spPr>
          <a:xfrm>
            <a:off x="370114" y="4803854"/>
            <a:ext cx="1052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Key Takeouts</a:t>
            </a:r>
            <a:endParaRPr sz="160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172DC8-7129-B74F-C186-C333DBD737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63281"/>
              </p:ext>
            </p:extLst>
          </p:nvPr>
        </p:nvGraphicFramePr>
        <p:xfrm>
          <a:off x="2888567" y="1850765"/>
          <a:ext cx="6195216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548804">
                  <a:extLst>
                    <a:ext uri="{9D8B030D-6E8A-4147-A177-3AD203B41FA5}">
                      <a16:colId xmlns:a16="http://schemas.microsoft.com/office/drawing/2014/main" val="2015136288"/>
                    </a:ext>
                  </a:extLst>
                </a:gridCol>
                <a:gridCol w="1548804">
                  <a:extLst>
                    <a:ext uri="{9D8B030D-6E8A-4147-A177-3AD203B41FA5}">
                      <a16:colId xmlns:a16="http://schemas.microsoft.com/office/drawing/2014/main" val="3983205809"/>
                    </a:ext>
                  </a:extLst>
                </a:gridCol>
                <a:gridCol w="1548804">
                  <a:extLst>
                    <a:ext uri="{9D8B030D-6E8A-4147-A177-3AD203B41FA5}">
                      <a16:colId xmlns:a16="http://schemas.microsoft.com/office/drawing/2014/main" val="4103002928"/>
                    </a:ext>
                  </a:extLst>
                </a:gridCol>
                <a:gridCol w="1548804">
                  <a:extLst>
                    <a:ext uri="{9D8B030D-6E8A-4147-A177-3AD203B41FA5}">
                      <a16:colId xmlns:a16="http://schemas.microsoft.com/office/drawing/2014/main" val="22350937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Century Gothic" panose="020B0502020202020204" pitchFamily="34" charset="0"/>
                        </a:rPr>
                        <a:t>Metric</a:t>
                      </a:r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NBA </a:t>
                      </a:r>
                      <a:r>
                        <a:rPr lang="es-AR" dirty="0" err="1">
                          <a:latin typeface="Century Gothic" panose="020B0502020202020204" pitchFamily="34" charset="0"/>
                        </a:rPr>
                        <a:t>exec</a:t>
                      </a:r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Post </a:t>
                      </a:r>
                      <a:r>
                        <a:rPr lang="es-AR" dirty="0" err="1">
                          <a:latin typeface="Century Gothic" panose="020B0502020202020204" pitchFamily="34" charset="0"/>
                        </a:rPr>
                        <a:t>All</a:t>
                      </a:r>
                      <a:r>
                        <a:rPr lang="es-AR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AR" dirty="0" err="1">
                          <a:latin typeface="Century Gothic" panose="020B0502020202020204" pitchFamily="34" charset="0"/>
                        </a:rPr>
                        <a:t>Star</a:t>
                      </a:r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Post </a:t>
                      </a:r>
                      <a:r>
                        <a:rPr lang="es-AR" dirty="0" err="1">
                          <a:latin typeface="Century Gothic" panose="020B0502020202020204" pitchFamily="34" charset="0"/>
                        </a:rPr>
                        <a:t>All</a:t>
                      </a:r>
                      <a:r>
                        <a:rPr lang="es-AR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s-AR" dirty="0" err="1">
                          <a:latin typeface="Century Gothic" panose="020B0502020202020204" pitchFamily="34" charset="0"/>
                        </a:rPr>
                        <a:t>Star</a:t>
                      </a:r>
                      <a:r>
                        <a:rPr lang="es-AR" dirty="0">
                          <a:latin typeface="Century Gothic" panose="020B0502020202020204" pitchFamily="34" charset="0"/>
                        </a:rPr>
                        <a:t>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41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Century Gothic" panose="020B0502020202020204" pitchFamily="34" charset="0"/>
                        </a:rPr>
                        <a:t>Distance</a:t>
                      </a:r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-0.2%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0.4%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1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Century Gothic" panose="020B0502020202020204" pitchFamily="34" charset="0"/>
                        </a:rPr>
                        <a:t>Breaks</a:t>
                      </a:r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0.6%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0.2%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0.7%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44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# Dates </a:t>
                      </a:r>
                      <a:r>
                        <a:rPr lang="es-AR" dirty="0" err="1">
                          <a:latin typeface="Century Gothic" panose="020B0502020202020204" pitchFamily="34" charset="0"/>
                        </a:rPr>
                        <a:t>Added</a:t>
                      </a:r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34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Century Gothic" panose="020B0502020202020204" pitchFamily="34" charset="0"/>
                        </a:rPr>
                        <a:t>Games</a:t>
                      </a:r>
                      <a:r>
                        <a:rPr lang="es-AR" dirty="0">
                          <a:latin typeface="Century Gothic" panose="020B0502020202020204" pitchFamily="34" charset="0"/>
                        </a:rPr>
                        <a:t>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666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err="1">
                          <a:latin typeface="Century Gothic" panose="020B0502020202020204" pitchFamily="34" charset="0"/>
                        </a:rPr>
                        <a:t>Exec</a:t>
                      </a:r>
                      <a:r>
                        <a:rPr lang="es-AR" dirty="0">
                          <a:latin typeface="Century Gothic" panose="020B0502020202020204" pitchFamily="34" charset="0"/>
                        </a:rPr>
                        <a:t>.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8.85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9.29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83535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7304" y="1175710"/>
            <a:ext cx="7734942" cy="412186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1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Game Calendar</a:t>
            </a:r>
            <a:endParaRPr baseline="30000"/>
          </a:p>
        </p:txBody>
      </p:sp>
      <p:sp>
        <p:nvSpPr>
          <p:cNvPr id="370" name="Google Shape;370;p21"/>
          <p:cNvSpPr/>
          <p:nvPr/>
        </p:nvSpPr>
        <p:spPr>
          <a:xfrm>
            <a:off x="1555586" y="560573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2012786" y="5459041"/>
            <a:ext cx="261257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Number of games per month is similar for all strategies </a:t>
            </a:r>
            <a:endParaRPr/>
          </a:p>
        </p:txBody>
      </p:sp>
      <p:sp>
        <p:nvSpPr>
          <p:cNvPr id="372" name="Google Shape;372;p21"/>
          <p:cNvSpPr/>
          <p:nvPr/>
        </p:nvSpPr>
        <p:spPr>
          <a:xfrm>
            <a:off x="6945621" y="560573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7402821" y="5459041"/>
            <a:ext cx="3080122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 appears the NBA left a less concentrated second half to have a greater buffer</a:t>
            </a:r>
            <a:endParaRPr/>
          </a:p>
        </p:txBody>
      </p:sp>
      <p:sp>
        <p:nvSpPr>
          <p:cNvPr id="374" name="Google Shape;374;p21"/>
          <p:cNvSpPr/>
          <p:nvPr/>
        </p:nvSpPr>
        <p:spPr>
          <a:xfrm>
            <a:off x="7173685" y="1877326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4789714" y="2683978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Further Disruption Scenarios</a:t>
            </a:r>
            <a:endParaRPr/>
          </a:p>
        </p:txBody>
      </p:sp>
      <p:sp>
        <p:nvSpPr>
          <p:cNvPr id="382" name="Google Shape;382;p22"/>
          <p:cNvSpPr txBox="1">
            <a:spLocks noGrp="1"/>
          </p:cNvSpPr>
          <p:nvPr>
            <p:ph type="body" idx="1"/>
          </p:nvPr>
        </p:nvSpPr>
        <p:spPr>
          <a:xfrm>
            <a:off x="446315" y="1306286"/>
            <a:ext cx="10863942" cy="492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We consider instances stressing the the number and timing of the disruptions: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solidFill>
                  <a:schemeClr val="dk1"/>
                </a:solidFill>
              </a:rPr>
              <a:t>15 more games: </a:t>
            </a:r>
            <a:r>
              <a:rPr lang="en-US">
                <a:solidFill>
                  <a:schemeClr val="dk1"/>
                </a:solidFill>
              </a:rPr>
              <a:t>~50% increase in the problem size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solidFill>
                  <a:schemeClr val="dk1"/>
                </a:solidFill>
              </a:rPr>
              <a:t>25 more games: </a:t>
            </a:r>
            <a:r>
              <a:rPr lang="en-US">
                <a:solidFill>
                  <a:schemeClr val="dk1"/>
                </a:solidFill>
              </a:rPr>
              <a:t>~80% increase in the problem size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b="1">
                <a:solidFill>
                  <a:schemeClr val="dk1"/>
                </a:solidFill>
              </a:rPr>
              <a:t>15 more March games: </a:t>
            </a:r>
            <a:r>
              <a:rPr lang="en-US">
                <a:solidFill>
                  <a:schemeClr val="dk1"/>
                </a:solidFill>
              </a:rPr>
              <a:t>Similar to a second COVID wave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 b="1">
              <a:solidFill>
                <a:schemeClr val="dk1"/>
              </a:solidFill>
            </a:endParaRPr>
          </a:p>
        </p:txBody>
      </p:sp>
      <p:sp>
        <p:nvSpPr>
          <p:cNvPr id="384" name="Google Shape;384;p22"/>
          <p:cNvSpPr/>
          <p:nvPr/>
        </p:nvSpPr>
        <p:spPr>
          <a:xfrm>
            <a:off x="3988096" y="5678081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4441192" y="5551714"/>
            <a:ext cx="2612571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Effects on relevant KPIs is not negligible</a:t>
            </a:r>
            <a:endParaRPr/>
          </a:p>
        </p:txBody>
      </p:sp>
      <p:sp>
        <p:nvSpPr>
          <p:cNvPr id="386" name="Google Shape;386;p22"/>
          <p:cNvSpPr/>
          <p:nvPr/>
        </p:nvSpPr>
        <p:spPr>
          <a:xfrm>
            <a:off x="11074325" y="3902938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4D1E344F-D2FE-F41E-AAB3-AB1238CF64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562346"/>
              </p:ext>
            </p:extLst>
          </p:nvPr>
        </p:nvGraphicFramePr>
        <p:xfrm>
          <a:off x="1144558" y="3440897"/>
          <a:ext cx="9467455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37563">
                  <a:extLst>
                    <a:ext uri="{9D8B030D-6E8A-4147-A177-3AD203B41FA5}">
                      <a16:colId xmlns:a16="http://schemas.microsoft.com/office/drawing/2014/main" val="957570769"/>
                    </a:ext>
                  </a:extLst>
                </a:gridCol>
                <a:gridCol w="1316716">
                  <a:extLst>
                    <a:ext uri="{9D8B030D-6E8A-4147-A177-3AD203B41FA5}">
                      <a16:colId xmlns:a16="http://schemas.microsoft.com/office/drawing/2014/main" val="1639835822"/>
                    </a:ext>
                  </a:extLst>
                </a:gridCol>
                <a:gridCol w="1428294">
                  <a:extLst>
                    <a:ext uri="{9D8B030D-6E8A-4147-A177-3AD203B41FA5}">
                      <a16:colId xmlns:a16="http://schemas.microsoft.com/office/drawing/2014/main" val="2280044075"/>
                    </a:ext>
                  </a:extLst>
                </a:gridCol>
                <a:gridCol w="1489365">
                  <a:extLst>
                    <a:ext uri="{9D8B030D-6E8A-4147-A177-3AD203B41FA5}">
                      <a16:colId xmlns:a16="http://schemas.microsoft.com/office/drawing/2014/main" val="4188802850"/>
                    </a:ext>
                  </a:extLst>
                </a:gridCol>
                <a:gridCol w="1367223">
                  <a:extLst>
                    <a:ext uri="{9D8B030D-6E8A-4147-A177-3AD203B41FA5}">
                      <a16:colId xmlns:a16="http://schemas.microsoft.com/office/drawing/2014/main" val="1083120376"/>
                    </a:ext>
                  </a:extLst>
                </a:gridCol>
                <a:gridCol w="1428294">
                  <a:extLst>
                    <a:ext uri="{9D8B030D-6E8A-4147-A177-3AD203B41FA5}">
                      <a16:colId xmlns:a16="http://schemas.microsoft.com/office/drawing/2014/main" val="2581133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Instance /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Breaks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# dates added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Games after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Exec.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76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15 more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-0.7%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10.41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807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25 more games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5.0%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-0.3%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12.91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803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15 more games in March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0.2%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>
                          <a:latin typeface="Century Gothic" panose="020B0502020202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noProof="0" dirty="0">
                          <a:latin typeface="Century Gothic" panose="020B0502020202020204" pitchFamily="34" charset="0"/>
                        </a:rPr>
                        <a:t>10.06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63774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7B71159-6FDB-B97E-13BF-260ADB528F66}"/>
              </a:ext>
            </a:extLst>
          </p:cNvPr>
          <p:cNvSpPr txBox="1"/>
          <p:nvPr/>
        </p:nvSpPr>
        <p:spPr>
          <a:xfrm>
            <a:off x="2441287" y="5062680"/>
            <a:ext cx="6873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>
                <a:latin typeface="Century Gothic" panose="020B0502020202020204" pitchFamily="34" charset="0"/>
              </a:rPr>
              <a:t>Difference against the planned NBA schedule, post All-Star strategy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0" animBg="1"/>
      <p:bldP spid="385" grpId="0" animBg="1"/>
      <p:bldP spid="38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How can we improve the existing solution?</a:t>
            </a:r>
            <a:endParaRPr dirty="0"/>
          </a:p>
        </p:txBody>
      </p:sp>
      <p:sp>
        <p:nvSpPr>
          <p:cNvPr id="382" name="Google Shape;382;p22"/>
          <p:cNvSpPr txBox="1">
            <a:spLocks noGrp="1"/>
          </p:cNvSpPr>
          <p:nvPr>
            <p:ph type="body" idx="1"/>
          </p:nvPr>
        </p:nvSpPr>
        <p:spPr>
          <a:xfrm>
            <a:off x="446315" y="1306286"/>
            <a:ext cx="10863942" cy="492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AU" dirty="0">
                <a:solidFill>
                  <a:schemeClr val="dk1"/>
                </a:solidFill>
              </a:rPr>
              <a:t>Given the current result, specially the effect on relevant KPIs of bigger instances, we might consider that a different approach is necessary:</a:t>
            </a:r>
            <a:endParaRPr lang="en-AU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15C2694-00FB-5F90-59E9-EE3B97071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789669"/>
              </p:ext>
            </p:extLst>
          </p:nvPr>
        </p:nvGraphicFramePr>
        <p:xfrm>
          <a:off x="446314" y="2667267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9195E4-94C1-A201-DE03-5F6D5CF0EF4C}"/>
              </a:ext>
            </a:extLst>
          </p:cNvPr>
          <p:cNvSpPr txBox="1"/>
          <p:nvPr/>
        </p:nvSpPr>
        <p:spPr>
          <a:xfrm>
            <a:off x="446314" y="2221143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Century Gothic" panose="020B0502020202020204" pitchFamily="34" charset="0"/>
              </a:rPr>
              <a:t>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3113CD-7C39-EF1C-8663-1CB5C6A0DDDF}"/>
              </a:ext>
            </a:extLst>
          </p:cNvPr>
          <p:cNvSpPr txBox="1"/>
          <p:nvPr/>
        </p:nvSpPr>
        <p:spPr>
          <a:xfrm>
            <a:off x="9352548" y="2499498"/>
            <a:ext cx="2598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entury Gothic" panose="020B0502020202020204" pitchFamily="34" charset="0"/>
              </a:rPr>
              <a:t>If we wanted to schedule a disruption, we would have to do it on day 6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35F9CE9-6E4D-FFEB-E515-9E21F819CAF5}"/>
              </a:ext>
            </a:extLst>
          </p:cNvPr>
          <p:cNvCxnSpPr>
            <a:endCxn id="4" idx="1"/>
          </p:cNvCxnSpPr>
          <p:nvPr/>
        </p:nvCxnSpPr>
        <p:spPr>
          <a:xfrm flipV="1">
            <a:off x="8213558" y="3038107"/>
            <a:ext cx="1138990" cy="25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76FB3ED7-51D2-CA29-A42B-433001F96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79414"/>
              </p:ext>
            </p:extLst>
          </p:nvPr>
        </p:nvGraphicFramePr>
        <p:xfrm>
          <a:off x="446314" y="4515783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AR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C2AD8E-91F6-6807-0392-083520084EF2}"/>
              </a:ext>
            </a:extLst>
          </p:cNvPr>
          <p:cNvSpPr txBox="1"/>
          <p:nvPr/>
        </p:nvSpPr>
        <p:spPr>
          <a:xfrm>
            <a:off x="7042485" y="5755933"/>
            <a:ext cx="2598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entury Gothic" panose="020B0502020202020204" pitchFamily="34" charset="0"/>
              </a:rPr>
              <a:t>If we could move the game in day 3 to day 2, we could complete the schedule in 5 days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FF5084-70F4-A798-875C-36E6A438E9C2}"/>
              </a:ext>
            </a:extLst>
          </p:cNvPr>
          <p:cNvCxnSpPr>
            <a:cxnSpLocks/>
          </p:cNvCxnSpPr>
          <p:nvPr/>
        </p:nvCxnSpPr>
        <p:spPr>
          <a:xfrm flipH="1">
            <a:off x="3384884" y="3429000"/>
            <a:ext cx="945053" cy="10867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D933DB-3D96-C918-33D6-0983AB7F911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878286" y="4963307"/>
            <a:ext cx="1164199" cy="13312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60CA241-B2B8-6BA4-9A5A-E702508C3347}"/>
              </a:ext>
            </a:extLst>
          </p:cNvPr>
          <p:cNvSpPr/>
          <p:nvPr/>
        </p:nvSpPr>
        <p:spPr>
          <a:xfrm>
            <a:off x="9641306" y="3919225"/>
            <a:ext cx="2310063" cy="9570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Century Gothic" panose="020B0502020202020204" pitchFamily="34" charset="0"/>
              </a:rPr>
              <a:t>In this sense, we can think about matches </a:t>
            </a:r>
            <a:r>
              <a:rPr lang="en-AU" b="1" dirty="0">
                <a:latin typeface="Century Gothic" panose="020B0502020202020204" pitchFamily="34" charset="0"/>
              </a:rPr>
              <a:t>swaps and switches!</a:t>
            </a:r>
          </a:p>
        </p:txBody>
      </p:sp>
    </p:spTree>
    <p:extLst>
      <p:ext uri="{BB962C8B-B14F-4D97-AF65-F5344CB8AC3E}">
        <p14:creationId xmlns:p14="http://schemas.microsoft.com/office/powerpoint/2010/main" val="229682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How can we adapt the existing model?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DE9FDF9D-7660-FA16-9440-6F94A6033C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46315" y="1463040"/>
                <a:ext cx="10863369" cy="4770098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AU" b="1" dirty="0"/>
                  <a:t>Additional variables</a:t>
                </a:r>
              </a:p>
              <a:p>
                <a:pPr marL="114300" indent="0">
                  <a:buNone/>
                </a:pPr>
                <a:endParaRPr lang="en-AU" dirty="0"/>
              </a:p>
              <a:p>
                <a:r>
                  <a:rPr lang="es-AR" b="0" dirty="0"/>
                  <a:t>Non </a:t>
                </a:r>
                <a:r>
                  <a:rPr lang="es-AR" b="0" dirty="0" err="1"/>
                  <a:t>Disrupted</a:t>
                </a:r>
                <a:r>
                  <a:rPr lang="es-AR" b="0" dirty="0"/>
                  <a:t> </a:t>
                </a:r>
                <a:r>
                  <a:rPr lang="es-AR" b="0" dirty="0" err="1"/>
                  <a:t>Games</a:t>
                </a:r>
                <a:r>
                  <a:rPr lang="es-AR" b="0" dirty="0"/>
                  <a:t> </a:t>
                </a:r>
                <a:r>
                  <a:rPr lang="es-AR" b="0" dirty="0" err="1"/>
                  <a:t>of</a:t>
                </a:r>
                <a:r>
                  <a:rPr lang="es-AR" b="0" dirty="0"/>
                  <a:t> </a:t>
                </a:r>
                <a:r>
                  <a:rPr lang="es-AR" b="0" dirty="0" err="1"/>
                  <a:t>Team</a:t>
                </a:r>
                <a:r>
                  <a:rPr lang="es-AR" b="0" dirty="0"/>
                  <a:t>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lang="es-A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AU" dirty="0"/>
              </a:p>
              <a:p>
                <a:r>
                  <a:rPr lang="en-AU" dirty="0"/>
                  <a:t>Set of rounds post-tournament: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+1,…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+181</m:t>
                        </m:r>
                      </m:e>
                    </m:d>
                  </m:oMath>
                </a14:m>
                <a:endParaRPr lang="es-AR" b="0" dirty="0"/>
              </a:p>
              <a:p>
                <a:r>
                  <a:rPr lang="es-AR" b="0" dirty="0" err="1"/>
                  <a:t>Maximum</a:t>
                </a:r>
                <a:r>
                  <a:rPr lang="es-AR" b="0" dirty="0"/>
                  <a:t> </a:t>
                </a:r>
                <a:r>
                  <a:rPr lang="es-AR" b="0" dirty="0" err="1"/>
                  <a:t>days</a:t>
                </a:r>
                <a:r>
                  <a:rPr lang="es-AR" b="0" dirty="0"/>
                  <a:t> </a:t>
                </a:r>
                <a:r>
                  <a:rPr lang="es-AR" b="0" dirty="0" err="1"/>
                  <a:t>of</a:t>
                </a:r>
                <a:r>
                  <a:rPr lang="es-AR" b="0" dirty="0"/>
                  <a:t> </a:t>
                </a:r>
                <a:r>
                  <a:rPr lang="es-AR" b="0" dirty="0" err="1"/>
                  <a:t>difference</a:t>
                </a:r>
                <a:r>
                  <a:rPr lang="es-AR" b="0" dirty="0"/>
                  <a:t> </a:t>
                </a:r>
                <a:r>
                  <a:rPr lang="es-AR" b="0" dirty="0" err="1"/>
                  <a:t>between</a:t>
                </a:r>
                <a:r>
                  <a:rPr lang="es-AR" b="0" dirty="0"/>
                  <a:t> match date and original date </a:t>
                </a:r>
                <a:r>
                  <a:rPr lang="es-AR" b="0" dirty="0" err="1"/>
                  <a:t>for</a:t>
                </a:r>
                <a:r>
                  <a:rPr lang="es-AR" b="0" dirty="0"/>
                  <a:t> non </a:t>
                </a:r>
                <a:r>
                  <a:rPr lang="es-AR" b="0" dirty="0" err="1"/>
                  <a:t>disruptions</a:t>
                </a:r>
                <a:r>
                  <a:rPr lang="es-AR" dirty="0"/>
                  <a:t>:</a:t>
                </a:r>
                <a:r>
                  <a:rPr lang="es-AR" b="0" dirty="0"/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s-ES" b="0" dirty="0"/>
              </a:p>
              <a:p>
                <a:r>
                  <a:rPr lang="es-ES" b="0" dirty="0"/>
                  <a:t>Original date </a:t>
                </a:r>
                <a:r>
                  <a:rPr lang="es-ES" b="0" dirty="0" err="1"/>
                  <a:t>for</a:t>
                </a:r>
                <a:r>
                  <a:rPr lang="es-ES" b="0" dirty="0"/>
                  <a:t> non </a:t>
                </a:r>
                <a:r>
                  <a:rPr lang="es-ES" b="0" dirty="0" err="1"/>
                  <a:t>disrupted</a:t>
                </a:r>
                <a:r>
                  <a:rPr lang="es-ES" b="0" dirty="0"/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τ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</m:sSub>
                  </m:oMath>
                </a14:m>
                <a:endParaRPr lang="es-AR" b="0" dirty="0"/>
              </a:p>
              <a:p>
                <a:r>
                  <a:rPr lang="es-AR" b="0" dirty="0" err="1"/>
                  <a:t>Potential</a:t>
                </a:r>
                <a:r>
                  <a:rPr lang="es-AR" b="0" dirty="0"/>
                  <a:t> candidate dates </a:t>
                </a:r>
                <a:r>
                  <a:rPr lang="es-AR" b="0" dirty="0" err="1"/>
                  <a:t>for</a:t>
                </a:r>
                <a:r>
                  <a:rPr lang="es-AR" b="0" dirty="0"/>
                  <a:t> non </a:t>
                </a:r>
                <a:r>
                  <a:rPr lang="es-AR" b="0" dirty="0" err="1"/>
                  <a:t>disrupted</a:t>
                </a:r>
                <a:r>
                  <a:rPr lang="es-AR" b="0" dirty="0"/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acc>
                          <m:accPr>
                            <m:chr m:val="̅"/>
                            <m:ctrlP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𝑓𝑟𝑒𝑒</m:t>
                        </m:r>
                      </m:sup>
                    </m:sSubSup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τ</m:t>
                            </m:r>
                          </m:e>
                          <m:sub>
                            <m:acc>
                              <m:accPr>
                                <m:chr m:val="̅"/>
                                <m:ctrlPr>
                                  <a:rPr lang="es-A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A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r>
                  <a:rPr lang="es-ES" dirty="0">
                    <a:ea typeface="Cambria Math" panose="02040503050406030204" pitchFamily="18" charset="0"/>
                  </a:rPr>
                  <a:t>Tours </a:t>
                </a:r>
                <a:r>
                  <a:rPr lang="es-ES" dirty="0" err="1">
                    <a:ea typeface="Cambria Math" panose="02040503050406030204" pitchFamily="18" charset="0"/>
                  </a:rPr>
                  <a:t>of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team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A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AR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s-AR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A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A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A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s-AR" i="1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A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AR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A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r>
                  <a:rPr lang="es-ES" dirty="0">
                    <a:ea typeface="Cambria Math" panose="02040503050406030204" pitchFamily="18" charset="0"/>
                  </a:rPr>
                  <a:t>Tour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of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team</a:t>
                </a:r>
                <a:r>
                  <a:rPr lang="es-AR" dirty="0"/>
                  <a:t> </a:t>
                </a:r>
                <a14:m>
                  <m:oMath xmlns:m="http://schemas.openxmlformats.org/officeDocument/2006/math">
                    <m:r>
                      <a:rPr lang="es-A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={</m:t>
                    </m:r>
                    <m:acc>
                      <m:accPr>
                        <m:chr m:val="̅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r>
                  <a:rPr lang="es-ES" dirty="0" err="1">
                    <a:ea typeface="Cambria Math" panose="02040503050406030204" pitchFamily="18" charset="0"/>
                  </a:rPr>
                  <a:t>Maximum</a:t>
                </a:r>
                <a:r>
                  <a:rPr lang="es-ES" dirty="0">
                    <a:ea typeface="Cambria Math" panose="02040503050406030204" pitchFamily="18" charset="0"/>
                  </a:rPr>
                  <a:t> non </a:t>
                </a:r>
                <a:r>
                  <a:rPr lang="es-ES" dirty="0" err="1">
                    <a:ea typeface="Cambria Math" panose="02040503050406030204" pitchFamily="18" charset="0"/>
                  </a:rPr>
                  <a:t>disruptions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whose</a:t>
                </a:r>
                <a:r>
                  <a:rPr lang="es-ES" dirty="0">
                    <a:ea typeface="Cambria Math" panose="02040503050406030204" pitchFamily="18" charset="0"/>
                  </a:rPr>
                  <a:t> date can be </a:t>
                </a:r>
                <a:r>
                  <a:rPr lang="es-ES" dirty="0" err="1">
                    <a:ea typeface="Cambria Math" panose="02040503050406030204" pitchFamily="18" charset="0"/>
                  </a:rPr>
                  <a:t>modified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within</a:t>
                </a:r>
                <a:r>
                  <a:rPr lang="es-ES" dirty="0">
                    <a:ea typeface="Cambria Math" panose="02040503050406030204" pitchFamily="18" charset="0"/>
                  </a:rPr>
                  <a:t> a tour: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r>
                  <a:rPr lang="es-ES" dirty="0">
                    <a:ea typeface="Cambria Math" panose="02040503050406030204" pitchFamily="18" charset="0"/>
                  </a:rPr>
                  <a:t>Variable </a:t>
                </a:r>
                <a:r>
                  <a:rPr lang="es-ES" dirty="0" err="1">
                    <a:ea typeface="Cambria Math" panose="02040503050406030204" pitchFamily="18" charset="0"/>
                  </a:rPr>
                  <a:t>that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indicates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that</a:t>
                </a:r>
                <a:r>
                  <a:rPr lang="es-ES" dirty="0">
                    <a:ea typeface="Cambria Math" panose="02040503050406030204" pitchFamily="18" charset="0"/>
                  </a:rPr>
                  <a:t> non </a:t>
                </a:r>
                <a:r>
                  <a:rPr lang="es-ES" dirty="0" err="1">
                    <a:ea typeface="Cambria Math" panose="02040503050406030204" pitchFamily="18" charset="0"/>
                  </a:rPr>
                  <a:t>disrupted</a:t>
                </a:r>
                <a:r>
                  <a:rPr lang="es-ES" dirty="0">
                    <a:ea typeface="Cambria Math" panose="02040503050406030204" pitchFamily="18" charset="0"/>
                  </a:rPr>
                  <a:t> match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A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is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scheduled</a:t>
                </a:r>
                <a:r>
                  <a:rPr lang="es-ES" dirty="0">
                    <a:ea typeface="Cambria Math" panose="02040503050406030204" pitchFamily="18" charset="0"/>
                  </a:rPr>
                  <a:t> </a:t>
                </a:r>
                <a:r>
                  <a:rPr lang="es-ES" dirty="0" err="1">
                    <a:ea typeface="Cambria Math" panose="02040503050406030204" pitchFamily="18" charset="0"/>
                  </a:rPr>
                  <a:t>on</a:t>
                </a:r>
                <a:r>
                  <a:rPr lang="es-ES" dirty="0">
                    <a:ea typeface="Cambria Math" panose="02040503050406030204" pitchFamily="18" charset="0"/>
                  </a:rPr>
                  <a:t> round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̅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A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endParaRPr lang="es-ES" b="0" dirty="0"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:endParaRPr lang="es-AR" b="0" dirty="0"/>
              </a:p>
              <a:p>
                <a:pPr marL="114300" indent="0">
                  <a:buNone/>
                </a:pPr>
                <a:endParaRPr lang="en-AU" dirty="0"/>
              </a:p>
            </p:txBody>
          </p:sp>
        </mc:Choice>
        <mc:Fallback xmlns="">
          <p:sp>
            <p:nvSpPr>
              <p:cNvPr id="10" name="Text Placeholder 9">
                <a:extLst>
                  <a:ext uri="{FF2B5EF4-FFF2-40B4-BE49-F238E27FC236}">
                    <a16:creationId xmlns:a16="http://schemas.microsoft.com/office/drawing/2014/main" id="{DE9FDF9D-7660-FA16-9440-6F94A6033C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46315" y="1463040"/>
                <a:ext cx="10863369" cy="477009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497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219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The</a:t>
            </a:r>
            <a:r>
              <a:rPr lang="en-US"/>
              <a:t> multiple challenges coming from the COVID19 Pandemic</a:t>
            </a:r>
            <a:endParaRPr baseline="30000"/>
          </a:p>
        </p:txBody>
      </p:sp>
      <p:pic>
        <p:nvPicPr>
          <p:cNvPr id="158" name="Google Shape;15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679" y="2411543"/>
            <a:ext cx="1994941" cy="199494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/>
          <p:nvPr/>
        </p:nvSpPr>
        <p:spPr>
          <a:xfrm>
            <a:off x="4926767" y="3075482"/>
            <a:ext cx="2338500" cy="665100"/>
          </a:xfrm>
          <a:prstGeom prst="roundRect">
            <a:avLst>
              <a:gd name="adj" fmla="val 16667"/>
            </a:avLst>
          </a:prstGeom>
          <a:solidFill>
            <a:srgbClr val="33D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Challenges in multiple fronts</a:t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1490896" y="4532026"/>
            <a:ext cx="2338500" cy="39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COVID19</a:t>
            </a: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8805471" y="2566441"/>
            <a:ext cx="2338500" cy="486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Health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3"/>
          <p:cNvSpPr/>
          <p:nvPr/>
        </p:nvSpPr>
        <p:spPr>
          <a:xfrm>
            <a:off x="8805471" y="4751883"/>
            <a:ext cx="2338500" cy="486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Economic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3" name="Google Shape;163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19509" y="1256052"/>
            <a:ext cx="1310388" cy="131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9509" y="3418997"/>
            <a:ext cx="1310400" cy="13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3"/>
          <p:cNvCxnSpPr>
            <a:stCxn id="158" idx="3"/>
            <a:endCxn id="159" idx="1"/>
          </p:cNvCxnSpPr>
          <p:nvPr/>
        </p:nvCxnSpPr>
        <p:spPr>
          <a:xfrm rot="10800000" flipH="1">
            <a:off x="3627620" y="3408114"/>
            <a:ext cx="1299000" cy="9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6" name="Google Shape;166;p3"/>
          <p:cNvCxnSpPr>
            <a:endCxn id="163" idx="1"/>
          </p:cNvCxnSpPr>
          <p:nvPr/>
        </p:nvCxnSpPr>
        <p:spPr>
          <a:xfrm rot="10800000" flipH="1">
            <a:off x="7375209" y="1911246"/>
            <a:ext cx="1944300" cy="1496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7" name="Google Shape;167;p3"/>
          <p:cNvCxnSpPr>
            <a:stCxn id="159" idx="3"/>
          </p:cNvCxnSpPr>
          <p:nvPr/>
        </p:nvCxnSpPr>
        <p:spPr>
          <a:xfrm>
            <a:off x="7265267" y="3408032"/>
            <a:ext cx="2054400" cy="1584300"/>
          </a:xfrm>
          <a:prstGeom prst="bentConnector3">
            <a:avLst>
              <a:gd name="adj1" fmla="val 52186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8" name="Google Shape;168;p3"/>
          <p:cNvSpPr txBox="1"/>
          <p:nvPr/>
        </p:nvSpPr>
        <p:spPr>
          <a:xfrm>
            <a:off x="1417325" y="5526300"/>
            <a:ext cx="9020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Unexpected in almost all contexts.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Organization responded having little and imprecise information.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Safety measures, lockdowns and responses varied across countries.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406389-EC5C-1E93-8862-F4933C23443A}"/>
              </a:ext>
            </a:extLst>
          </p:cNvPr>
          <p:cNvSpPr/>
          <p:nvPr/>
        </p:nvSpPr>
        <p:spPr>
          <a:xfrm>
            <a:off x="446314" y="1411705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542D-F4C8-5D91-CA70-BD1E7421D8D0}"/>
              </a:ext>
            </a:extLst>
          </p:cNvPr>
          <p:cNvSpPr txBox="1"/>
          <p:nvPr/>
        </p:nvSpPr>
        <p:spPr>
          <a:xfrm>
            <a:off x="4345085" y="1045886"/>
            <a:ext cx="58576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ES" sz="1600" b="1" dirty="0" err="1">
                <a:latin typeface="Century Gothic" panose="020B0502020202020204" pitchFamily="34" charset="0"/>
              </a:rPr>
              <a:t>Minimize</a:t>
            </a:r>
            <a:r>
              <a:rPr lang="es-ES" sz="1600" b="1" dirty="0">
                <a:latin typeface="Century Gothic" panose="020B0502020202020204" pitchFamily="34" charset="0"/>
              </a:rPr>
              <a:t> Day </a:t>
            </a:r>
            <a:r>
              <a:rPr lang="es-ES" sz="1600" b="1" dirty="0" err="1">
                <a:latin typeface="Century Gothic" panose="020B0502020202020204" pitchFamily="34" charset="0"/>
              </a:rPr>
              <a:t>Difference</a:t>
            </a:r>
            <a:r>
              <a:rPr lang="es-ES" sz="1600" b="1" dirty="0">
                <a:latin typeface="Century Gothic" panose="020B0502020202020204" pitchFamily="34" charset="0"/>
              </a:rPr>
              <a:t> Between Original and Final Date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05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406389-EC5C-1E93-8862-F4933C23443A}"/>
              </a:ext>
            </a:extLst>
          </p:cNvPr>
          <p:cNvSpPr/>
          <p:nvPr/>
        </p:nvSpPr>
        <p:spPr>
          <a:xfrm>
            <a:off x="446314" y="2196958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542D-F4C8-5D91-CA70-BD1E7421D8D0}"/>
              </a:ext>
            </a:extLst>
          </p:cNvPr>
          <p:cNvSpPr txBox="1"/>
          <p:nvPr/>
        </p:nvSpPr>
        <p:spPr>
          <a:xfrm>
            <a:off x="4024485" y="1831139"/>
            <a:ext cx="61782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 err="1">
                <a:latin typeface="Century Gothic" panose="020B0502020202020204" pitchFamily="34" charset="0"/>
              </a:rPr>
              <a:t>All</a:t>
            </a:r>
            <a:r>
              <a:rPr lang="es-ES" sz="1600" b="1" dirty="0">
                <a:latin typeface="Century Gothic" panose="020B0502020202020204" pitchFamily="34" charset="0"/>
              </a:rPr>
              <a:t> </a:t>
            </a:r>
            <a:r>
              <a:rPr lang="es-ES" sz="1600" b="1" dirty="0" err="1">
                <a:latin typeface="Century Gothic" panose="020B0502020202020204" pitchFamily="34" charset="0"/>
              </a:rPr>
              <a:t>disruptions</a:t>
            </a:r>
            <a:r>
              <a:rPr lang="es-ES" sz="1600" b="1" dirty="0">
                <a:latin typeface="Century Gothic" panose="020B0502020202020204" pitchFamily="34" charset="0"/>
              </a:rPr>
              <a:t> </a:t>
            </a:r>
            <a:r>
              <a:rPr lang="es-ES" sz="1600" b="1" dirty="0" err="1">
                <a:latin typeface="Century Gothic" panose="020B0502020202020204" pitchFamily="34" charset="0"/>
              </a:rPr>
              <a:t>should</a:t>
            </a:r>
            <a:r>
              <a:rPr lang="es-ES" sz="1600" b="1" dirty="0">
                <a:latin typeface="Century Gothic" panose="020B0502020202020204" pitchFamily="34" charset="0"/>
              </a:rPr>
              <a:t> be </a:t>
            </a:r>
            <a:r>
              <a:rPr lang="es-ES" sz="1600" b="1" dirty="0" err="1">
                <a:latin typeface="Century Gothic" panose="020B0502020202020204" pitchFamily="34" charset="0"/>
              </a:rPr>
              <a:t>scheduled</a:t>
            </a:r>
            <a:r>
              <a:rPr lang="es-ES" sz="1600" b="1" dirty="0">
                <a:latin typeface="Century Gothic" panose="020B0502020202020204" pitchFamily="34" charset="0"/>
              </a:rPr>
              <a:t> in </a:t>
            </a:r>
            <a:r>
              <a:rPr lang="es-ES" sz="1600" b="1" dirty="0" err="1">
                <a:latin typeface="Century Gothic" panose="020B0502020202020204" pitchFamily="34" charset="0"/>
              </a:rPr>
              <a:t>existing</a:t>
            </a:r>
            <a:r>
              <a:rPr lang="es-ES" sz="1600" b="1" dirty="0">
                <a:latin typeface="Century Gothic" panose="020B0502020202020204" pitchFamily="34" charset="0"/>
              </a:rPr>
              <a:t> </a:t>
            </a:r>
            <a:r>
              <a:rPr lang="es-ES" sz="1600" b="1" dirty="0" err="1">
                <a:latin typeface="Century Gothic" panose="020B0502020202020204" pitchFamily="34" charset="0"/>
              </a:rPr>
              <a:t>or</a:t>
            </a:r>
            <a:r>
              <a:rPr lang="es-ES" sz="1600" b="1" dirty="0">
                <a:latin typeface="Century Gothic" panose="020B0502020202020204" pitchFamily="34" charset="0"/>
              </a:rPr>
              <a:t> extra dates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112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406389-EC5C-1E93-8862-F4933C23443A}"/>
              </a:ext>
            </a:extLst>
          </p:cNvPr>
          <p:cNvSpPr/>
          <p:nvPr/>
        </p:nvSpPr>
        <p:spPr>
          <a:xfrm>
            <a:off x="452902" y="3080790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542D-F4C8-5D91-CA70-BD1E7421D8D0}"/>
              </a:ext>
            </a:extLst>
          </p:cNvPr>
          <p:cNvSpPr txBox="1"/>
          <p:nvPr/>
        </p:nvSpPr>
        <p:spPr>
          <a:xfrm>
            <a:off x="4359688" y="2714971"/>
            <a:ext cx="584967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 err="1">
                <a:latin typeface="Century Gothic" panose="020B0502020202020204" pitchFamily="34" charset="0"/>
              </a:rPr>
              <a:t>All</a:t>
            </a:r>
            <a:r>
              <a:rPr lang="es-ES" sz="1600" b="1" dirty="0">
                <a:latin typeface="Century Gothic" panose="020B0502020202020204" pitchFamily="34" charset="0"/>
              </a:rPr>
              <a:t> non </a:t>
            </a:r>
            <a:r>
              <a:rPr lang="es-ES" sz="1600" b="1" dirty="0" err="1">
                <a:latin typeface="Century Gothic" panose="020B0502020202020204" pitchFamily="34" charset="0"/>
              </a:rPr>
              <a:t>disruptions</a:t>
            </a:r>
            <a:r>
              <a:rPr lang="es-ES" sz="1600" b="1" dirty="0">
                <a:latin typeface="Century Gothic" panose="020B0502020202020204" pitchFamily="34" charset="0"/>
              </a:rPr>
              <a:t> </a:t>
            </a:r>
            <a:r>
              <a:rPr lang="es-ES" sz="1600" b="1" dirty="0" err="1">
                <a:latin typeface="Century Gothic" panose="020B0502020202020204" pitchFamily="34" charset="0"/>
              </a:rPr>
              <a:t>should</a:t>
            </a:r>
            <a:r>
              <a:rPr lang="es-ES" sz="1600" b="1" dirty="0">
                <a:latin typeface="Century Gothic" panose="020B0502020202020204" pitchFamily="34" charset="0"/>
              </a:rPr>
              <a:t> be </a:t>
            </a:r>
            <a:r>
              <a:rPr lang="es-ES" sz="1600" b="1" dirty="0" err="1">
                <a:latin typeface="Century Gothic" panose="020B0502020202020204" pitchFamily="34" charset="0"/>
              </a:rPr>
              <a:t>scheduled</a:t>
            </a:r>
            <a:r>
              <a:rPr lang="es-ES" sz="1600" b="1" dirty="0">
                <a:latin typeface="Century Gothic" panose="020B0502020202020204" pitchFamily="34" charset="0"/>
              </a:rPr>
              <a:t> in </a:t>
            </a:r>
            <a:r>
              <a:rPr lang="es-ES" sz="1600" b="1">
                <a:latin typeface="Century Gothic" panose="020B0502020202020204" pitchFamily="34" charset="0"/>
              </a:rPr>
              <a:t>possible</a:t>
            </a:r>
            <a:r>
              <a:rPr lang="es-ES" sz="1600" b="1" dirty="0">
                <a:latin typeface="Century Gothic" panose="020B0502020202020204" pitchFamily="34" charset="0"/>
              </a:rPr>
              <a:t> dates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34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406389-EC5C-1E93-8862-F4933C23443A}"/>
              </a:ext>
            </a:extLst>
          </p:cNvPr>
          <p:cNvSpPr/>
          <p:nvPr/>
        </p:nvSpPr>
        <p:spPr>
          <a:xfrm>
            <a:off x="425693" y="4090665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542D-F4C8-5D91-CA70-BD1E7421D8D0}"/>
              </a:ext>
            </a:extLst>
          </p:cNvPr>
          <p:cNvSpPr txBox="1"/>
          <p:nvPr/>
        </p:nvSpPr>
        <p:spPr>
          <a:xfrm>
            <a:off x="6786677" y="3724846"/>
            <a:ext cx="33954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Century Gothic" panose="020B0502020202020204" pitchFamily="34" charset="0"/>
              </a:rPr>
              <a:t>Schedule rules </a:t>
            </a:r>
            <a:r>
              <a:rPr lang="es-ES" sz="1600" b="1" dirty="0" err="1">
                <a:latin typeface="Century Gothic" panose="020B0502020202020204" pitchFamily="34" charset="0"/>
              </a:rPr>
              <a:t>must</a:t>
            </a:r>
            <a:r>
              <a:rPr lang="es-ES" sz="1600" b="1" dirty="0">
                <a:latin typeface="Century Gothic" panose="020B0502020202020204" pitchFamily="34" charset="0"/>
              </a:rPr>
              <a:t> be </a:t>
            </a:r>
            <a:r>
              <a:rPr lang="es-ES" sz="1600" b="1" dirty="0" err="1">
                <a:latin typeface="Century Gothic" panose="020B0502020202020204" pitchFamily="34" charset="0"/>
              </a:rPr>
              <a:t>followed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205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406389-EC5C-1E93-8862-F4933C23443A}"/>
              </a:ext>
            </a:extLst>
          </p:cNvPr>
          <p:cNvSpPr/>
          <p:nvPr/>
        </p:nvSpPr>
        <p:spPr>
          <a:xfrm>
            <a:off x="425693" y="5164607"/>
            <a:ext cx="9756465" cy="883896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542D-F4C8-5D91-CA70-BD1E7421D8D0}"/>
              </a:ext>
            </a:extLst>
          </p:cNvPr>
          <p:cNvSpPr txBox="1"/>
          <p:nvPr/>
        </p:nvSpPr>
        <p:spPr>
          <a:xfrm>
            <a:off x="4370952" y="4798788"/>
            <a:ext cx="581120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Century Gothic" panose="020B0502020202020204" pitchFamily="34" charset="0"/>
              </a:rPr>
              <a:t>No more tan </a:t>
            </a:r>
            <a:r>
              <a:rPr lang="es-ES" sz="1600" b="1" i="1" dirty="0" err="1">
                <a:latin typeface="Century Gothic" panose="020B0502020202020204" pitchFamily="34" charset="0"/>
              </a:rPr>
              <a:t>td</a:t>
            </a:r>
            <a:r>
              <a:rPr lang="es-ES" sz="1600" b="1" dirty="0">
                <a:latin typeface="Century Gothic" panose="020B0502020202020204" pitchFamily="34" charset="0"/>
              </a:rPr>
              <a:t> non </a:t>
            </a:r>
            <a:r>
              <a:rPr lang="es-ES" sz="1600" b="1" dirty="0" err="1">
                <a:latin typeface="Century Gothic" panose="020B0502020202020204" pitchFamily="34" charset="0"/>
              </a:rPr>
              <a:t>disruptions</a:t>
            </a:r>
            <a:r>
              <a:rPr lang="es-ES" sz="1600" b="1" dirty="0">
                <a:latin typeface="Century Gothic" panose="020B0502020202020204" pitchFamily="34" charset="0"/>
              </a:rPr>
              <a:t> can be </a:t>
            </a:r>
            <a:r>
              <a:rPr lang="es-ES" sz="1600" b="1" dirty="0" err="1">
                <a:latin typeface="Century Gothic" panose="020B0502020202020204" pitchFamily="34" charset="0"/>
              </a:rPr>
              <a:t>changed</a:t>
            </a:r>
            <a:r>
              <a:rPr lang="es-ES" sz="1600" b="1" dirty="0">
                <a:latin typeface="Century Gothic" panose="020B0502020202020204" pitchFamily="34" charset="0"/>
              </a:rPr>
              <a:t> per tour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22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New mathematical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/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16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𝐷𝐼𝑆</m:t>
                                  </m:r>
                                </m:sup>
                              </m:sSup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sz="1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AR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b="0" i="1" smtClean="0">
                                      <a:latin typeface="Cambria Math" panose="02040503050406030204" pitchFamily="18" charset="0"/>
                                    </a:rPr>
                                    <m:t>100∗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F44D1C-8180-ECEB-70C9-417BF8408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1532020"/>
                <a:ext cx="4857612" cy="7042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/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sSub>
                            <m:sSubPr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AR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s-A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𝑇𝑃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E8712E-2F59-0E5E-93C1-4472836C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2349183"/>
                <a:ext cx="2528834" cy="7042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/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𝐷𝐼𝑆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0BE01C-ABD1-5CC9-B898-2FBDC8545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2549270"/>
                <a:ext cx="1091517" cy="247055"/>
              </a:xfrm>
              <a:prstGeom prst="rect">
                <a:avLst/>
              </a:prstGeom>
              <a:blipFill>
                <a:blip r:embed="rId5"/>
                <a:stretch>
                  <a:fillRect l="-3352" b="-975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/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(5)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75E07B-0490-C083-9F19-88E830CE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1757944"/>
                <a:ext cx="341440" cy="246221"/>
              </a:xfrm>
              <a:prstGeom prst="rect">
                <a:avLst/>
              </a:prstGeom>
              <a:blipFill>
                <a:blip r:embed="rId6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/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(6)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E4264B9-2879-7FCD-CF90-959081B8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2441548"/>
                <a:ext cx="341440" cy="246221"/>
              </a:xfrm>
              <a:prstGeom prst="rect">
                <a:avLst/>
              </a:prstGeom>
              <a:blipFill>
                <a:blip r:embed="rId7"/>
                <a:stretch>
                  <a:fillRect l="-19643" r="-17857" b="-350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/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acc>
                                <m:accPr>
                                  <m:chr m:val="̅"/>
                                  <m:ctrlPr>
                                    <a:rPr lang="es-E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𝑓𝑟𝑒𝑒</m:t>
                              </m:r>
                            </m:sup>
                          </m:sSubSup>
                        </m:sub>
                        <m:sup/>
                        <m:e>
                          <m:acc>
                            <m:accPr>
                              <m:chr m:val="̅"/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AR" sz="1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acc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1B547D-8AD9-6D3E-A741-78E703927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3238432"/>
                <a:ext cx="1315488" cy="71404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/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acc>
                        <m:accPr>
                          <m:chr m:val="̅"/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A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acc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sSup>
                        <m:sSupPr>
                          <m:ctrlP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A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𝑁𝐷</m:t>
                          </m:r>
                        </m:sup>
                      </m:sSup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3E745D8-6613-1FDE-3BDE-73D434E41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3345357"/>
                <a:ext cx="1063368" cy="246221"/>
              </a:xfrm>
              <a:prstGeom prst="rect">
                <a:avLst/>
              </a:prstGeom>
              <a:blipFill>
                <a:blip r:embed="rId9"/>
                <a:stretch>
                  <a:fillRect l="-3448" b="-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/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(7)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0FC5FB-E4E0-E85B-C7EF-B0500DC19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3237635"/>
                <a:ext cx="341440" cy="246221"/>
              </a:xfrm>
              <a:prstGeom prst="rect">
                <a:avLst/>
              </a:prstGeom>
              <a:blipFill>
                <a:blip r:embed="rId10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/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s-E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𝐷𝐼𝑆</m:t>
                              </m:r>
                            </m:sup>
                          </m:sSubSup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acc>
                                    <m:accPr>
                                      <m:chr m:val="̅"/>
                                      <m:ctrlPr>
                                        <a:rPr lang="es-E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acc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𝑁𝐷</m:t>
                                      </m:r>
                                    </m:sup>
                                  </m:sSubSup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eqArr>
                                        <m:eqArrPr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sz="16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s-ES" sz="16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𝛼</m:t>
                                                  </m:r>
                                                </m:e>
                                              </m:acc>
                                            </m:sub>
                                            <m:sup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𝑓𝑟𝑒𝑒</m:t>
                                              </m:r>
                                            </m:sup>
                                          </m:sSubSup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sub>
                                    <m:sup/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  <m:r>
                                                <a:rPr lang="es-ES" sz="1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nary>
                                  <m:r>
                                    <m:rPr>
                                      <m:nor/>
                                    </m:rPr>
                                    <a:rPr lang="es-AR" sz="1600" dirty="0"/>
                                    <m:t> </m:t>
                                  </m:r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s-AR" sz="1600" dirty="0"/>
                                <m:t> </m:t>
                              </m:r>
                              <m:r>
                                <a:rPr lang="es-ES" sz="1600" b="0" i="1" dirty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s-E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s-E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EFE2937-E5EC-3FF8-F28B-955DE3BA0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4081096"/>
                <a:ext cx="4389855" cy="8838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/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𝑇𝑃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1≤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≤7,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A2A0DEF-DE12-2DBE-69F1-BE89404C6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4326520"/>
                <a:ext cx="3477812" cy="246221"/>
              </a:xfrm>
              <a:prstGeom prst="rect">
                <a:avLst/>
              </a:prstGeom>
              <a:blipFill>
                <a:blip r:embed="rId12"/>
                <a:stretch>
                  <a:fillRect l="-702" r="-526" b="-1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/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CAF10-F47B-6A1D-FFF2-213F82DA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4275559"/>
                <a:ext cx="341440" cy="246221"/>
              </a:xfrm>
              <a:prstGeom prst="rect">
                <a:avLst/>
              </a:prstGeom>
              <a:blipFill>
                <a:blip r:embed="rId13"/>
                <a:stretch>
                  <a:fillRect l="-19643" r="-1785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/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acc>
                            <m:accPr>
                              <m:chr m:val="̅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brk m:alnAt="7"/>
                                </m:rP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  <m:r>
                            <a:rPr lang="es-E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s-E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𝑇𝑂</m:t>
                              </m:r>
                            </m:e>
                            <m:sub>
                              <m:r>
                                <a:rPr lang="es-E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ES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sSubSup>
                                    <m:sSubSup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  <m:sup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𝑓𝑟𝑒𝑒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s-E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sSub>
                                    <m:sSubPr>
                                      <m:ctrl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τ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̅"/>
                                          <m:ctrlP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AR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eqArr>
                            </m:sub>
                            <m:sup/>
                            <m:e>
                              <m:acc>
                                <m:accPr>
                                  <m:chr m:val="̅"/>
                                  <m:ctrlPr>
                                    <a:rPr lang="es-E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r>
                                        <a:rPr lang="es-E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  <m:r>
                            <m:rPr>
                              <m:nor/>
                            </m:rPr>
                            <a:rPr lang="es-AR" sz="1600" dirty="0"/>
                            <m:t> 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s-ES" sz="1600" b="0" i="1" dirty="0" smtClean="0">
                              <a:latin typeface="Cambria Math" panose="02040503050406030204" pitchFamily="18" charset="0"/>
                            </a:rPr>
                            <m:t>𝑡𝑑</m:t>
                          </m:r>
                        </m:e>
                      </m:nary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4A94143-0479-E6A4-F7AD-987C3F7D7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5121773"/>
                <a:ext cx="2066400" cy="8851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/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s-E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D982AEF-B653-FB01-A226-425AACD8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35" y="5367197"/>
                <a:ext cx="1510093" cy="246221"/>
              </a:xfrm>
              <a:prstGeom prst="rect">
                <a:avLst/>
              </a:prstGeom>
              <a:blipFill>
                <a:blip r:embed="rId15"/>
                <a:stretch>
                  <a:fillRect l="-2024" r="-1619" b="-17073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/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21437-DB46-3355-1E44-76E72E19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4272" y="5316236"/>
                <a:ext cx="341440" cy="246221"/>
              </a:xfrm>
              <a:prstGeom prst="rect">
                <a:avLst/>
              </a:prstGeom>
              <a:blipFill>
                <a:blip r:embed="rId16"/>
                <a:stretch>
                  <a:fillRect l="-19643" r="-17857" b="-3750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/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AR" sz="1600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s-AR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s-AR" sz="1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s-ES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{0;1}</m:t>
                    </m:r>
                  </m:oMath>
                </a14:m>
                <a:endParaRPr lang="es-AR" sz="1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A752418-F0A9-EB1E-4975-16F7598AF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314" y="6163733"/>
                <a:ext cx="1345946" cy="246221"/>
              </a:xfrm>
              <a:prstGeom prst="rect">
                <a:avLst/>
              </a:prstGeom>
              <a:blipFill>
                <a:blip r:embed="rId17"/>
                <a:stretch>
                  <a:fillRect l="-3620" t="-24390" r="-5882" b="-48780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/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es-A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AR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FF3C64-041B-A84E-67D4-986A8D01B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365" y="6110692"/>
                <a:ext cx="455253" cy="246221"/>
              </a:xfrm>
              <a:prstGeom prst="rect">
                <a:avLst/>
              </a:prstGeom>
              <a:blipFill>
                <a:blip r:embed="rId18"/>
                <a:stretch>
                  <a:fillRect l="-13333" r="-14667" b="-34146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406389-EC5C-1E93-8862-F4933C23443A}"/>
              </a:ext>
            </a:extLst>
          </p:cNvPr>
          <p:cNvSpPr/>
          <p:nvPr/>
        </p:nvSpPr>
        <p:spPr>
          <a:xfrm>
            <a:off x="446314" y="6028964"/>
            <a:ext cx="9756465" cy="570522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D3542D-F4C8-5D91-CA70-BD1E7421D8D0}"/>
              </a:ext>
            </a:extLst>
          </p:cNvPr>
          <p:cNvSpPr txBox="1"/>
          <p:nvPr/>
        </p:nvSpPr>
        <p:spPr>
          <a:xfrm>
            <a:off x="8341371" y="5579218"/>
            <a:ext cx="186140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s-ES" sz="1600" b="1" dirty="0">
                <a:latin typeface="Century Gothic" panose="020B0502020202020204" pitchFamily="34" charset="0"/>
              </a:rPr>
              <a:t>Variable </a:t>
            </a:r>
            <a:r>
              <a:rPr lang="es-ES" sz="1600" b="1" dirty="0" err="1">
                <a:latin typeface="Century Gothic" panose="020B0502020202020204" pitchFamily="34" charset="0"/>
              </a:rPr>
              <a:t>domain</a:t>
            </a:r>
            <a:endParaRPr lang="es-AR" sz="16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08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Effects on relevant KPIs</a:t>
            </a:r>
            <a:endParaRPr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6DA66F2-E056-3497-189D-9A2DBEF2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37957"/>
            <a:ext cx="10863369" cy="477009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To get an understanding on the effect of this possible changes, let’s analyze the results with a Post All Star scheduling strategy with our biggest instance: original disruptions + 25 new ones: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6B263745-432C-94B9-801D-BCBB493FA5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293611"/>
              </p:ext>
            </p:extLst>
          </p:nvPr>
        </p:nvGraphicFramePr>
        <p:xfrm>
          <a:off x="177354" y="2290380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E7D6DD1-CB39-23D7-8A68-FE1ADFD821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479233"/>
              </p:ext>
            </p:extLst>
          </p:nvPr>
        </p:nvGraphicFramePr>
        <p:xfrm>
          <a:off x="4213442" y="2290380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701E22F-4FE9-9535-9E41-1A43BBFDC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0617091"/>
              </p:ext>
            </p:extLst>
          </p:nvPr>
        </p:nvGraphicFramePr>
        <p:xfrm>
          <a:off x="8247520" y="2290380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8" name="Google Shape;370;p21">
            <a:extLst>
              <a:ext uri="{FF2B5EF4-FFF2-40B4-BE49-F238E27FC236}">
                <a16:creationId xmlns:a16="http://schemas.microsoft.com/office/drawing/2014/main" id="{87F2487C-B684-6B2D-25FE-C0130828C78D}"/>
              </a:ext>
            </a:extLst>
          </p:cNvPr>
          <p:cNvSpPr/>
          <p:nvPr/>
        </p:nvSpPr>
        <p:spPr>
          <a:xfrm>
            <a:off x="1555586" y="560573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371;p21">
            <a:extLst>
              <a:ext uri="{FF2B5EF4-FFF2-40B4-BE49-F238E27FC236}">
                <a16:creationId xmlns:a16="http://schemas.microsoft.com/office/drawing/2014/main" id="{3A3EF5E2-4F33-D2B0-DC85-1BDBE64CA8AD}"/>
              </a:ext>
            </a:extLst>
          </p:cNvPr>
          <p:cNvSpPr/>
          <p:nvPr/>
        </p:nvSpPr>
        <p:spPr>
          <a:xfrm>
            <a:off x="2012786" y="5459040"/>
            <a:ext cx="3080122" cy="7505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sym typeface="Century Gothic"/>
              </a:rPr>
              <a:t>When we increase the potential adjustment, logically, total distance increases</a:t>
            </a:r>
            <a:endParaRPr dirty="0"/>
          </a:p>
        </p:txBody>
      </p:sp>
      <p:sp>
        <p:nvSpPr>
          <p:cNvPr id="30" name="Google Shape;372;p21">
            <a:extLst>
              <a:ext uri="{FF2B5EF4-FFF2-40B4-BE49-F238E27FC236}">
                <a16:creationId xmlns:a16="http://schemas.microsoft.com/office/drawing/2014/main" id="{CE876599-87AC-1E6B-6DE9-4E117C811C47}"/>
              </a:ext>
            </a:extLst>
          </p:cNvPr>
          <p:cNvSpPr/>
          <p:nvPr/>
        </p:nvSpPr>
        <p:spPr>
          <a:xfrm>
            <a:off x="6945621" y="560573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73;p21">
            <a:extLst>
              <a:ext uri="{FF2B5EF4-FFF2-40B4-BE49-F238E27FC236}">
                <a16:creationId xmlns:a16="http://schemas.microsoft.com/office/drawing/2014/main" id="{4554028B-1AA4-C20E-BAA1-B9F3E8D843DB}"/>
              </a:ext>
            </a:extLst>
          </p:cNvPr>
          <p:cNvSpPr/>
          <p:nvPr/>
        </p:nvSpPr>
        <p:spPr>
          <a:xfrm>
            <a:off x="7402820" y="5459041"/>
            <a:ext cx="3485573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However, the number of additional dates needed to complete the tournament decreases</a:t>
            </a:r>
            <a:endParaRPr dirty="0"/>
          </a:p>
        </p:txBody>
      </p:sp>
      <p:sp>
        <p:nvSpPr>
          <p:cNvPr id="32" name="Google Shape;374;p21">
            <a:extLst>
              <a:ext uri="{FF2B5EF4-FFF2-40B4-BE49-F238E27FC236}">
                <a16:creationId xmlns:a16="http://schemas.microsoft.com/office/drawing/2014/main" id="{8D6CEA0B-0CC6-9DD6-ABFE-5ACA2CB56F1F}"/>
              </a:ext>
            </a:extLst>
          </p:cNvPr>
          <p:cNvSpPr/>
          <p:nvPr/>
        </p:nvSpPr>
        <p:spPr>
          <a:xfrm>
            <a:off x="1555586" y="3102501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75;p21">
            <a:extLst>
              <a:ext uri="{FF2B5EF4-FFF2-40B4-BE49-F238E27FC236}">
                <a16:creationId xmlns:a16="http://schemas.microsoft.com/office/drawing/2014/main" id="{443B834A-66E6-95B2-B06D-0AE9D57F98F4}"/>
              </a:ext>
            </a:extLst>
          </p:cNvPr>
          <p:cNvSpPr/>
          <p:nvPr/>
        </p:nvSpPr>
        <p:spPr>
          <a:xfrm>
            <a:off x="7656845" y="3010486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FF7B4-DECB-69D2-8356-377D0D285B49}"/>
              </a:ext>
            </a:extLst>
          </p:cNvPr>
          <p:cNvSpPr txBox="1"/>
          <p:nvPr/>
        </p:nvSpPr>
        <p:spPr>
          <a:xfrm>
            <a:off x="446314" y="6357785"/>
            <a:ext cx="3275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Century Gothic" panose="020B0502020202020204" pitchFamily="34" charset="0"/>
              </a:rPr>
              <a:t>* </a:t>
            </a:r>
            <a:r>
              <a:rPr lang="es-AR" dirty="0" err="1">
                <a:latin typeface="Century Gothic" panose="020B0502020202020204" pitchFamily="34" charset="0"/>
              </a:rPr>
              <a:t>Against</a:t>
            </a:r>
            <a:r>
              <a:rPr lang="es-AR" dirty="0">
                <a:latin typeface="Century Gothic" panose="020B0502020202020204" pitchFamily="34" charset="0"/>
              </a:rPr>
              <a:t> original </a:t>
            </a:r>
            <a:r>
              <a:rPr lang="es-AR" dirty="0" err="1">
                <a:latin typeface="Century Gothic" panose="020B0502020202020204" pitchFamily="34" charset="0"/>
              </a:rPr>
              <a:t>planned</a:t>
            </a:r>
            <a:r>
              <a:rPr lang="es-AR" dirty="0">
                <a:latin typeface="Century Gothic" panose="020B0502020202020204" pitchFamily="34" charset="0"/>
              </a:rPr>
              <a:t> </a:t>
            </a:r>
            <a:r>
              <a:rPr lang="es-AR" dirty="0" err="1">
                <a:latin typeface="Century Gothic" panose="020B0502020202020204" pitchFamily="34" charset="0"/>
              </a:rPr>
              <a:t>schedule</a:t>
            </a:r>
            <a:endParaRPr lang="es-A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62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Effects on relevant KPIs</a:t>
            </a:r>
            <a:endParaRPr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6DA66F2-E056-3497-189D-9A2DBEF25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37957"/>
            <a:ext cx="10863369" cy="477009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To get an understanding on the effect of this possible changes, let’s analyze the results with a Post All Star scheduling strategy with our biggest instance: original disruptions + 25 new ones: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4E7D6DD1-CB39-23D7-8A68-FE1ADFD821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252666"/>
              </p:ext>
            </p:extLst>
          </p:nvPr>
        </p:nvGraphicFramePr>
        <p:xfrm>
          <a:off x="1192305" y="2101527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8701E22F-4FE9-9535-9E41-1A43BBFDC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649791"/>
              </p:ext>
            </p:extLst>
          </p:nvPr>
        </p:nvGraphicFramePr>
        <p:xfrm>
          <a:off x="6945621" y="2101527"/>
          <a:ext cx="3900603" cy="3210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Google Shape;370;p21">
            <a:extLst>
              <a:ext uri="{FF2B5EF4-FFF2-40B4-BE49-F238E27FC236}">
                <a16:creationId xmlns:a16="http://schemas.microsoft.com/office/drawing/2014/main" id="{87F2487C-B684-6B2D-25FE-C0130828C78D}"/>
              </a:ext>
            </a:extLst>
          </p:cNvPr>
          <p:cNvSpPr/>
          <p:nvPr/>
        </p:nvSpPr>
        <p:spPr>
          <a:xfrm>
            <a:off x="1555586" y="560573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371;p21">
            <a:extLst>
              <a:ext uri="{FF2B5EF4-FFF2-40B4-BE49-F238E27FC236}">
                <a16:creationId xmlns:a16="http://schemas.microsoft.com/office/drawing/2014/main" id="{3A3EF5E2-4F33-D2B0-DC85-1BDBE64CA8AD}"/>
              </a:ext>
            </a:extLst>
          </p:cNvPr>
          <p:cNvSpPr/>
          <p:nvPr/>
        </p:nvSpPr>
        <p:spPr>
          <a:xfrm>
            <a:off x="2012786" y="5459040"/>
            <a:ext cx="3462194" cy="75058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sym typeface="Century Gothic"/>
              </a:rPr>
              <a:t>The possibility to reschedule more games increases complexity, although relationship is not clear</a:t>
            </a:r>
            <a:endParaRPr dirty="0"/>
          </a:p>
        </p:txBody>
      </p:sp>
      <p:sp>
        <p:nvSpPr>
          <p:cNvPr id="30" name="Google Shape;372;p21">
            <a:extLst>
              <a:ext uri="{FF2B5EF4-FFF2-40B4-BE49-F238E27FC236}">
                <a16:creationId xmlns:a16="http://schemas.microsoft.com/office/drawing/2014/main" id="{CE876599-87AC-1E6B-6DE9-4E117C811C47}"/>
              </a:ext>
            </a:extLst>
          </p:cNvPr>
          <p:cNvSpPr/>
          <p:nvPr/>
        </p:nvSpPr>
        <p:spPr>
          <a:xfrm>
            <a:off x="6945621" y="5605734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73;p21">
            <a:extLst>
              <a:ext uri="{FF2B5EF4-FFF2-40B4-BE49-F238E27FC236}">
                <a16:creationId xmlns:a16="http://schemas.microsoft.com/office/drawing/2014/main" id="{4554028B-1AA4-C20E-BAA1-B9F3E8D843DB}"/>
              </a:ext>
            </a:extLst>
          </p:cNvPr>
          <p:cNvSpPr/>
          <p:nvPr/>
        </p:nvSpPr>
        <p:spPr>
          <a:xfrm>
            <a:off x="7402820" y="5459041"/>
            <a:ext cx="4104552" cy="75058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entury Gothic"/>
                <a:sym typeface="Century Gothic"/>
              </a:rPr>
              <a:t>As we are not limiting the number of total reschedules, this results in approximately 15% of total games being changed</a:t>
            </a:r>
            <a:endParaRPr dirty="0"/>
          </a:p>
        </p:txBody>
      </p:sp>
      <p:sp>
        <p:nvSpPr>
          <p:cNvPr id="32" name="Google Shape;374;p21">
            <a:extLst>
              <a:ext uri="{FF2B5EF4-FFF2-40B4-BE49-F238E27FC236}">
                <a16:creationId xmlns:a16="http://schemas.microsoft.com/office/drawing/2014/main" id="{8D6CEA0B-0CC6-9DD6-ABFE-5ACA2CB56F1F}"/>
              </a:ext>
            </a:extLst>
          </p:cNvPr>
          <p:cNvSpPr/>
          <p:nvPr/>
        </p:nvSpPr>
        <p:spPr>
          <a:xfrm>
            <a:off x="4249901" y="3165806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Google Shape;375;p21">
            <a:extLst>
              <a:ext uri="{FF2B5EF4-FFF2-40B4-BE49-F238E27FC236}">
                <a16:creationId xmlns:a16="http://schemas.microsoft.com/office/drawing/2014/main" id="{443B834A-66E6-95B2-B06D-0AE9D57F98F4}"/>
              </a:ext>
            </a:extLst>
          </p:cNvPr>
          <p:cNvSpPr/>
          <p:nvPr/>
        </p:nvSpPr>
        <p:spPr>
          <a:xfrm>
            <a:off x="10825592" y="3623006"/>
            <a:ext cx="457200" cy="457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FF7B4-DECB-69D2-8356-377D0D285B49}"/>
              </a:ext>
            </a:extLst>
          </p:cNvPr>
          <p:cNvSpPr txBox="1"/>
          <p:nvPr/>
        </p:nvSpPr>
        <p:spPr>
          <a:xfrm>
            <a:off x="446314" y="6357785"/>
            <a:ext cx="3275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Century Gothic" panose="020B0502020202020204" pitchFamily="34" charset="0"/>
              </a:rPr>
              <a:t>* </a:t>
            </a:r>
            <a:r>
              <a:rPr lang="es-AR" dirty="0" err="1">
                <a:latin typeface="Century Gothic" panose="020B0502020202020204" pitchFamily="34" charset="0"/>
              </a:rPr>
              <a:t>Against</a:t>
            </a:r>
            <a:r>
              <a:rPr lang="es-AR" dirty="0">
                <a:latin typeface="Century Gothic" panose="020B0502020202020204" pitchFamily="34" charset="0"/>
              </a:rPr>
              <a:t> original </a:t>
            </a:r>
            <a:r>
              <a:rPr lang="es-AR" dirty="0" err="1">
                <a:latin typeface="Century Gothic" panose="020B0502020202020204" pitchFamily="34" charset="0"/>
              </a:rPr>
              <a:t>planned</a:t>
            </a:r>
            <a:r>
              <a:rPr lang="es-AR" dirty="0">
                <a:latin typeface="Century Gothic" panose="020B0502020202020204" pitchFamily="34" charset="0"/>
              </a:rPr>
              <a:t> </a:t>
            </a:r>
            <a:r>
              <a:rPr lang="es-AR" dirty="0" err="1">
                <a:latin typeface="Century Gothic" panose="020B0502020202020204" pitchFamily="34" charset="0"/>
              </a:rPr>
              <a:t>schedule</a:t>
            </a:r>
            <a:endParaRPr lang="es-A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32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dirty="0"/>
              <a:t>A shortcoming of this approach</a:t>
            </a:r>
            <a:endParaRPr dirty="0"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02E2869D-4AC0-9E5C-6B66-907294CFC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00451"/>
              </p:ext>
            </p:extLst>
          </p:nvPr>
        </p:nvGraphicFramePr>
        <p:xfrm>
          <a:off x="367534" y="2484387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Match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anchor="ctr"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Rival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@D</a:t>
                      </a:r>
                    </a:p>
                  </a:txBody>
                  <a:tcPr>
                    <a:lnL w="12700" cmpd="sng">
                      <a:noFill/>
                    </a:lnL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@E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@F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D1CD166-91A7-F255-EF89-7E69FEF28ACC}"/>
              </a:ext>
            </a:extLst>
          </p:cNvPr>
          <p:cNvSpPr txBox="1"/>
          <p:nvPr/>
        </p:nvSpPr>
        <p:spPr>
          <a:xfrm>
            <a:off x="367534" y="1475287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Century Gothic" panose="020B0502020202020204" pitchFamily="34" charset="0"/>
              </a:rPr>
              <a:t>Example: Original Schedule</a:t>
            </a:r>
          </a:p>
        </p:txBody>
      </p:sp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9CF3787B-C167-613D-C987-130B5B16B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479119"/>
              </p:ext>
            </p:extLst>
          </p:nvPr>
        </p:nvGraphicFramePr>
        <p:xfrm>
          <a:off x="367534" y="4332903"/>
          <a:ext cx="8128001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7325881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36872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05238602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4548152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702455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55228819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276388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Day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latin typeface="Century Gothic" panose="020B0502020202020204" pitchFamily="34" charset="0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6424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A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@D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C</a:t>
                      </a:r>
                    </a:p>
                  </a:txBody>
                  <a:tcPr>
                    <a:solidFill>
                      <a:srgbClr val="80CA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@E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B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>
                          <a:latin typeface="Century Gothic" panose="020B0502020202020204" pitchFamily="34" charset="0"/>
                        </a:rPr>
                        <a:t>@F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7953973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F20ECA-CA79-6CE9-E814-8D8B0AC5752A}"/>
              </a:ext>
            </a:extLst>
          </p:cNvPr>
          <p:cNvCxnSpPr>
            <a:cxnSpLocks/>
          </p:cNvCxnSpPr>
          <p:nvPr/>
        </p:nvCxnSpPr>
        <p:spPr>
          <a:xfrm>
            <a:off x="3312571" y="3226067"/>
            <a:ext cx="3065720" cy="9520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13E4C9-CCE5-6B1C-F4BB-9ABE25A2CBB9}"/>
              </a:ext>
            </a:extLst>
          </p:cNvPr>
          <p:cNvCxnSpPr>
            <a:cxnSpLocks/>
          </p:cNvCxnSpPr>
          <p:nvPr/>
        </p:nvCxnSpPr>
        <p:spPr>
          <a:xfrm flipH="1">
            <a:off x="3312571" y="3226067"/>
            <a:ext cx="2137252" cy="1055617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0C39FED-A60E-CC4C-7C26-BEC08157AF0A}"/>
              </a:ext>
            </a:extLst>
          </p:cNvPr>
          <p:cNvCxnSpPr>
            <a:cxnSpLocks/>
          </p:cNvCxnSpPr>
          <p:nvPr/>
        </p:nvCxnSpPr>
        <p:spPr>
          <a:xfrm flipH="1">
            <a:off x="5604568" y="3251676"/>
            <a:ext cx="1139483" cy="1030008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BD8C70-2CF0-8316-0006-106C2B888246}"/>
              </a:ext>
            </a:extLst>
          </p:cNvPr>
          <p:cNvSpPr/>
          <p:nvPr/>
        </p:nvSpPr>
        <p:spPr>
          <a:xfrm>
            <a:off x="8826069" y="3024553"/>
            <a:ext cx="2715651" cy="11535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  <a:latin typeface="Century Gothic" panose="020B0502020202020204" pitchFamily="34" charset="0"/>
              </a:rPr>
              <a:t>Our current approach might change the tour order, </a:t>
            </a:r>
            <a:r>
              <a:rPr lang="en-AU" b="1" dirty="0">
                <a:solidFill>
                  <a:schemeClr val="tx1"/>
                </a:solidFill>
                <a:latin typeface="Century Gothic" panose="020B0502020202020204" pitchFamily="34" charset="0"/>
              </a:rPr>
              <a:t>increasing the total distance travelled</a:t>
            </a: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9F371B0-1E3C-2368-034D-BD388D1E1C6D}"/>
              </a:ext>
            </a:extLst>
          </p:cNvPr>
          <p:cNvSpPr/>
          <p:nvPr/>
        </p:nvSpPr>
        <p:spPr>
          <a:xfrm rot="16200000">
            <a:off x="3172477" y="553625"/>
            <a:ext cx="172180" cy="348218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E7D40FF-66BA-EFFF-7B81-039149256ED0}"/>
              </a:ext>
            </a:extLst>
          </p:cNvPr>
          <p:cNvSpPr/>
          <p:nvPr/>
        </p:nvSpPr>
        <p:spPr>
          <a:xfrm rot="16200000">
            <a:off x="6668354" y="556495"/>
            <a:ext cx="172180" cy="3482182"/>
          </a:xfrm>
          <a:prstGeom prst="righ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7A3810-F566-6E84-B954-B03D613DEA56}"/>
              </a:ext>
            </a:extLst>
          </p:cNvPr>
          <p:cNvSpPr txBox="1"/>
          <p:nvPr/>
        </p:nvSpPr>
        <p:spPr>
          <a:xfrm>
            <a:off x="2699760" y="1900848"/>
            <a:ext cx="1117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>
                <a:latin typeface="Century Gothic" panose="020B0502020202020204" pitchFamily="34" charset="0"/>
              </a:rPr>
              <a:t>Home Tour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F96CBD-521F-0093-7CC2-F6BF130257BB}"/>
              </a:ext>
            </a:extLst>
          </p:cNvPr>
          <p:cNvSpPr txBox="1"/>
          <p:nvPr/>
        </p:nvSpPr>
        <p:spPr>
          <a:xfrm>
            <a:off x="6195637" y="1900847"/>
            <a:ext cx="10935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latin typeface="Century Gothic" panose="020B0502020202020204" pitchFamily="34" charset="0"/>
              </a:rPr>
              <a:t>Away</a:t>
            </a:r>
            <a:r>
              <a:rPr lang="es-AR" dirty="0">
                <a:latin typeface="Century Gothic" panose="020B0502020202020204" pitchFamily="34" charset="0"/>
              </a:rPr>
              <a:t> Tour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AC7A9B-F551-9BCB-845C-512C9F0372D9}"/>
              </a:ext>
            </a:extLst>
          </p:cNvPr>
          <p:cNvSpPr txBox="1"/>
          <p:nvPr/>
        </p:nvSpPr>
        <p:spPr>
          <a:xfrm>
            <a:off x="313530" y="3799463"/>
            <a:ext cx="2124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Century Gothic" panose="020B0502020202020204" pitchFamily="34" charset="0"/>
              </a:rPr>
              <a:t>Changed Schedule</a:t>
            </a:r>
          </a:p>
        </p:txBody>
      </p:sp>
    </p:spTree>
    <p:extLst>
      <p:ext uri="{BB962C8B-B14F-4D97-AF65-F5344CB8AC3E}">
        <p14:creationId xmlns:p14="http://schemas.microsoft.com/office/powerpoint/2010/main" val="367458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3" grpId="0" animBg="1"/>
      <p:bldP spid="24" grpId="0"/>
      <p:bldP spid="25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4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body" idx="1"/>
          </p:nvPr>
        </p:nvSpPr>
        <p:spPr>
          <a:xfrm>
            <a:off x="446314" y="1394059"/>
            <a:ext cx="108639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dirty="0"/>
              <a:t>We framed the problem of rescheduling in time-relaxed tournaments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dirty="0"/>
              <a:t>We evaluate different rescheduling strategies building on MIP models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dirty="0"/>
              <a:t>Initial results show we are obtaining similar results than the ones produced by the NBA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US" dirty="0"/>
              <a:t>More stressed disrupted scenarios have a considerable impact on relevant KPIs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s-ES" dirty="0"/>
              <a:t>Schedule </a:t>
            </a:r>
            <a:r>
              <a:rPr lang="en-AU" dirty="0"/>
              <a:t>modifications may help reduce the impact of multiple disruptions on more stressed scenarios</a:t>
            </a:r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r>
              <a:rPr lang="en-US" b="1" dirty="0"/>
              <a:t>Next steps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AU" dirty="0"/>
              <a:t>Limit potential changes in order to find a good balance between additional dates needed to complete a schedule and total distance travelled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</a:pPr>
            <a:r>
              <a:rPr lang="en-AU" dirty="0"/>
              <a:t>Elaborate new model that enumerates potential tour changes and finds a schedule that generates </a:t>
            </a:r>
            <a:r>
              <a:rPr lang="en-AU"/>
              <a:t>the minimum </a:t>
            </a:r>
            <a:r>
              <a:rPr lang="en-AU" dirty="0"/>
              <a:t>distance</a:t>
            </a:r>
            <a:r>
              <a:rPr lang="en-US" dirty="0"/>
              <a:t>.</a:t>
            </a:r>
            <a:endParaRPr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"/>
          <p:cNvSpPr txBox="1">
            <a:spLocks noGrp="1"/>
          </p:cNvSpPr>
          <p:nvPr>
            <p:ph type="title"/>
          </p:nvPr>
        </p:nvSpPr>
        <p:spPr>
          <a:xfrm>
            <a:off x="446325" y="250925"/>
            <a:ext cx="9804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Impact in sport leagues around the world</a:t>
            </a:r>
            <a:endParaRPr baseline="30000"/>
          </a:p>
        </p:txBody>
      </p:sp>
      <p:pic>
        <p:nvPicPr>
          <p:cNvPr id="175" name="Google Shape;175;p4" descr="PSG vs BAYERN MUNICH - UEFA Champions League 2020 Final | Estadio Da Luz  Portugal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4761" y="1171135"/>
            <a:ext cx="4356598" cy="245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 descr="Players Cannot Invite Guests They Only Know via Social Media to NBA Bubble  | Complex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4760" y="3922818"/>
            <a:ext cx="4356601" cy="245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"/>
          <p:cNvSpPr txBox="1"/>
          <p:nvPr/>
        </p:nvSpPr>
        <p:spPr>
          <a:xfrm>
            <a:off x="7511110" y="2061935"/>
            <a:ext cx="2375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UEFA Champions 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League Final</a:t>
            </a:r>
            <a:endParaRPr sz="18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(2020)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7713909" y="4795360"/>
            <a:ext cx="2041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NBA Bubble (2019 - 2020)</a:t>
            </a: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 flipH="1" flipV="1">
            <a:off x="12319818" y="4987362"/>
            <a:ext cx="648929" cy="23772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F67FDF-D697-3249-AD21-75F6353FF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5205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>
            <a:spLocks noGrp="1"/>
          </p:cNvSpPr>
          <p:nvPr>
            <p:ph type="title"/>
          </p:nvPr>
        </p:nvSpPr>
        <p:spPr>
          <a:xfrm>
            <a:off x="446314" y="250916"/>
            <a:ext cx="8052227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Rescheduling matches pre and post COVID</a:t>
            </a:r>
            <a:endParaRPr baseline="30000"/>
          </a:p>
        </p:txBody>
      </p:sp>
      <p:sp>
        <p:nvSpPr>
          <p:cNvPr id="187" name="Google Shape;187;p5"/>
          <p:cNvSpPr/>
          <p:nvPr/>
        </p:nvSpPr>
        <p:spPr>
          <a:xfrm>
            <a:off x="404737" y="2263514"/>
            <a:ext cx="3987383" cy="1004341"/>
          </a:xfrm>
          <a:prstGeom prst="rect">
            <a:avLst/>
          </a:prstGeom>
          <a:solidFill>
            <a:srgbClr val="98E8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Pre-COVID</a:t>
            </a:r>
            <a:endParaRPr/>
          </a:p>
        </p:txBody>
      </p:sp>
      <p:sp>
        <p:nvSpPr>
          <p:cNvPr id="188" name="Google Shape;188;p5"/>
          <p:cNvSpPr/>
          <p:nvPr/>
        </p:nvSpPr>
        <p:spPr>
          <a:xfrm>
            <a:off x="4392120" y="2263513"/>
            <a:ext cx="3732551" cy="100434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COVID</a:t>
            </a:r>
            <a:endParaRPr/>
          </a:p>
        </p:txBody>
      </p:sp>
      <p:sp>
        <p:nvSpPr>
          <p:cNvPr id="189" name="Google Shape;189;p5"/>
          <p:cNvSpPr txBox="1"/>
          <p:nvPr/>
        </p:nvSpPr>
        <p:spPr>
          <a:xfrm>
            <a:off x="404737" y="3621296"/>
            <a:ext cx="40473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Suspended matches are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rare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Suspensions are usually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related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 each other</a:t>
            </a:r>
            <a:endParaRPr/>
          </a:p>
        </p:txBody>
      </p:sp>
      <p:cxnSp>
        <p:nvCxnSpPr>
          <p:cNvPr id="190" name="Google Shape;190;p5"/>
          <p:cNvCxnSpPr/>
          <p:nvPr/>
        </p:nvCxnSpPr>
        <p:spPr>
          <a:xfrm>
            <a:off x="4392120" y="1948720"/>
            <a:ext cx="0" cy="1663909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1" name="Google Shape;191;p5"/>
          <p:cNvSpPr txBox="1"/>
          <p:nvPr/>
        </p:nvSpPr>
        <p:spPr>
          <a:xfrm>
            <a:off x="4452081" y="3621296"/>
            <a:ext cx="3732551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Suspended matches are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more common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due to the health situation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multiple players become sick, </a:t>
            </a: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consecutive games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might be suspended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8439465" y="2159858"/>
            <a:ext cx="367259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34%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Probability of a match being suspended in the NBA 2020-21 season, given than the previous match was suspended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"/>
          <p:cNvSpPr txBox="1">
            <a:spLocks noGrp="1"/>
          </p:cNvSpPr>
          <p:nvPr>
            <p:ph type="title"/>
          </p:nvPr>
        </p:nvSpPr>
        <p:spPr>
          <a:xfrm>
            <a:off x="446314" y="250916"/>
            <a:ext cx="8052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Rescheduling in sports</a:t>
            </a:r>
            <a:endParaRPr baseline="30000"/>
          </a:p>
        </p:txBody>
      </p:sp>
      <p:pic>
        <p:nvPicPr>
          <p:cNvPr id="199" name="Google Shape;19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9177" y="2544097"/>
            <a:ext cx="1504182" cy="150418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/>
          <p:nvPr/>
        </p:nvSpPr>
        <p:spPr>
          <a:xfrm>
            <a:off x="582035" y="4344250"/>
            <a:ext cx="2338500" cy="394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Rescheduling necessities</a:t>
            </a:r>
            <a:endParaRPr/>
          </a:p>
        </p:txBody>
      </p:sp>
      <p:sp>
        <p:nvSpPr>
          <p:cNvPr id="201" name="Google Shape;201;p7"/>
          <p:cNvSpPr/>
          <p:nvPr/>
        </p:nvSpPr>
        <p:spPr>
          <a:xfrm>
            <a:off x="3525293" y="2540003"/>
            <a:ext cx="2243400" cy="680100"/>
          </a:xfrm>
          <a:prstGeom prst="roundRect">
            <a:avLst>
              <a:gd name="adj" fmla="val 16667"/>
            </a:avLst>
          </a:prstGeom>
          <a:solidFill>
            <a:srgbClr val="33D3F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Literature</a:t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3525293" y="4201507"/>
            <a:ext cx="2243400" cy="680100"/>
          </a:xfrm>
          <a:prstGeom prst="roundRect">
            <a:avLst>
              <a:gd name="adj" fmla="val 16667"/>
            </a:avLst>
          </a:prstGeom>
          <a:solidFill>
            <a:srgbClr val="77E0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Practice</a:t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6640644" y="2540003"/>
            <a:ext cx="4726800" cy="68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Yi et al (EJOR, 2020)</a:t>
            </a:r>
            <a:r>
              <a:rPr lang="en-US" sz="16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present proactive and reactive strategies for time-constrained schedules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Century Gothic"/>
                <a:sym typeface="Century Gothic"/>
              </a:rPr>
              <a:t>Yi et al (ANOR, 2022)</a:t>
            </a:r>
            <a:r>
              <a:rPr lang="en-US" sz="1600" dirty="0">
                <a:solidFill>
                  <a:schemeClr val="dk1"/>
                </a:solidFill>
                <a:latin typeface="Century Gothic"/>
                <a:sym typeface="Century Gothic"/>
              </a:rPr>
              <a:t> present proactive and reactive strategies for time-relaxed schedules</a:t>
            </a:r>
            <a:endParaRPr dirty="0"/>
          </a:p>
        </p:txBody>
      </p:sp>
      <p:sp>
        <p:nvSpPr>
          <p:cNvPr id="204" name="Google Shape;204;p7"/>
          <p:cNvSpPr/>
          <p:nvPr/>
        </p:nvSpPr>
        <p:spPr>
          <a:xfrm>
            <a:off x="6729702" y="4201507"/>
            <a:ext cx="4726800" cy="680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Leagues like NBA, NHL and MLB have rescheduled games, but haven’t disclosed their methodological approach</a:t>
            </a:r>
            <a:endParaRPr/>
          </a:p>
        </p:txBody>
      </p:sp>
      <p:cxnSp>
        <p:nvCxnSpPr>
          <p:cNvPr id="205" name="Google Shape;205;p7"/>
          <p:cNvCxnSpPr>
            <a:stCxn id="199" idx="3"/>
            <a:endCxn id="201" idx="1"/>
          </p:cNvCxnSpPr>
          <p:nvPr/>
        </p:nvCxnSpPr>
        <p:spPr>
          <a:xfrm rot="10800000" flipH="1">
            <a:off x="2503359" y="2880088"/>
            <a:ext cx="1021800" cy="4161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6" name="Google Shape;206;p7"/>
          <p:cNvCxnSpPr>
            <a:stCxn id="199" idx="3"/>
            <a:endCxn id="202" idx="1"/>
          </p:cNvCxnSpPr>
          <p:nvPr/>
        </p:nvCxnSpPr>
        <p:spPr>
          <a:xfrm>
            <a:off x="2503359" y="3296188"/>
            <a:ext cx="1021800" cy="1245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7" name="Google Shape;207;p7"/>
          <p:cNvCxnSpPr>
            <a:stCxn id="201" idx="3"/>
          </p:cNvCxnSpPr>
          <p:nvPr/>
        </p:nvCxnSpPr>
        <p:spPr>
          <a:xfrm>
            <a:off x="5768693" y="2880053"/>
            <a:ext cx="7671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08" name="Google Shape;208;p7"/>
          <p:cNvCxnSpPr>
            <a:stCxn id="202" idx="3"/>
            <a:endCxn id="204" idx="1"/>
          </p:cNvCxnSpPr>
          <p:nvPr/>
        </p:nvCxnSpPr>
        <p:spPr>
          <a:xfrm>
            <a:off x="5768693" y="4541557"/>
            <a:ext cx="9609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9" name="Google Shape;209;p7"/>
          <p:cNvSpPr/>
          <p:nvPr/>
        </p:nvSpPr>
        <p:spPr>
          <a:xfrm>
            <a:off x="3525292" y="2540003"/>
            <a:ext cx="680400" cy="680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3525292" y="4201507"/>
            <a:ext cx="680400" cy="6801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0512" y="2652289"/>
            <a:ext cx="396000" cy="3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62512" y="4344250"/>
            <a:ext cx="432000" cy="4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7"/>
          <p:cNvSpPr txBox="1"/>
          <p:nvPr/>
        </p:nvSpPr>
        <p:spPr>
          <a:xfrm>
            <a:off x="7872329" y="1246209"/>
            <a:ext cx="2709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Two types of responses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Proactive</a:t>
            </a:r>
            <a:endParaRPr b="1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Reactive</a:t>
            </a:r>
            <a:endParaRPr b="1"/>
          </a:p>
        </p:txBody>
      </p:sp>
      <p:cxnSp>
        <p:nvCxnSpPr>
          <p:cNvPr id="215" name="Google Shape;215;p7"/>
          <p:cNvCxnSpPr>
            <a:endCxn id="214" idx="1"/>
          </p:cNvCxnSpPr>
          <p:nvPr/>
        </p:nvCxnSpPr>
        <p:spPr>
          <a:xfrm rot="10800000" flipH="1">
            <a:off x="7016129" y="1707909"/>
            <a:ext cx="856200" cy="739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>
            <a:spLocks noGrp="1"/>
          </p:cNvSpPr>
          <p:nvPr>
            <p:ph type="title"/>
          </p:nvPr>
        </p:nvSpPr>
        <p:spPr>
          <a:xfrm>
            <a:off x="446314" y="250916"/>
            <a:ext cx="80523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The 2020 - 2021 NBA Season</a:t>
            </a:r>
            <a:endParaRPr baseline="30000"/>
          </a:p>
        </p:txBody>
      </p:sp>
      <p:sp>
        <p:nvSpPr>
          <p:cNvPr id="222" name="Google Shape;222;p8"/>
          <p:cNvSpPr txBox="1"/>
          <p:nvPr/>
        </p:nvSpPr>
        <p:spPr>
          <a:xfrm>
            <a:off x="522525" y="943950"/>
            <a:ext cx="9212400" cy="313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NBA applied the following contingency actions during the season: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Proactive scheduling strategy:</a:t>
            </a:r>
            <a:endParaRPr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Schedule only the first half of the season (All-Star Game); 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Postpone games if a teams has insufficient players to the second half;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Generate a schedule for the second half + suspended games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Ad-hoc reschedule for games suspended during the second half.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9811071" y="864450"/>
            <a:ext cx="2096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72</a:t>
            </a:r>
            <a:endParaRPr sz="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Games per team</a:t>
            </a:r>
            <a:endParaRPr/>
          </a:p>
        </p:txBody>
      </p:sp>
      <p:sp>
        <p:nvSpPr>
          <p:cNvPr id="224" name="Google Shape;224;p8"/>
          <p:cNvSpPr txBox="1"/>
          <p:nvPr/>
        </p:nvSpPr>
        <p:spPr>
          <a:xfrm>
            <a:off x="9734875" y="2159850"/>
            <a:ext cx="230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</a:t>
            </a:r>
            <a:endParaRPr sz="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Suspended games</a:t>
            </a:r>
            <a:endParaRPr/>
          </a:p>
        </p:txBody>
      </p:sp>
      <p:sp>
        <p:nvSpPr>
          <p:cNvPr id="225" name="Google Shape;225;p8"/>
          <p:cNvSpPr txBox="1"/>
          <p:nvPr/>
        </p:nvSpPr>
        <p:spPr>
          <a:xfrm>
            <a:off x="9734875" y="3379050"/>
            <a:ext cx="2304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3%</a:t>
            </a:r>
            <a:endParaRPr sz="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Games suspended</a:t>
            </a:r>
            <a:endParaRPr/>
          </a:p>
        </p:txBody>
      </p:sp>
      <p:pic>
        <p:nvPicPr>
          <p:cNvPr id="233" name="Google Shape;23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159" y="2375825"/>
            <a:ext cx="6816917" cy="7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 txBox="1">
            <a:spLocks noGrp="1"/>
          </p:cNvSpPr>
          <p:nvPr>
            <p:ph type="title"/>
          </p:nvPr>
        </p:nvSpPr>
        <p:spPr>
          <a:xfrm>
            <a:off x="446327" y="250925"/>
            <a:ext cx="918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Our approach: a reactive strategy</a:t>
            </a:r>
            <a:endParaRPr baseline="30000"/>
          </a:p>
        </p:txBody>
      </p:sp>
      <p:sp>
        <p:nvSpPr>
          <p:cNvPr id="240" name="Google Shape;240;p9"/>
          <p:cNvSpPr txBox="1"/>
          <p:nvPr/>
        </p:nvSpPr>
        <p:spPr>
          <a:xfrm>
            <a:off x="446313" y="4372954"/>
            <a:ext cx="116202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Approach: a reactive strategy</a:t>
            </a:r>
            <a:endParaRPr sz="20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Consider as input the </a:t>
            </a: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planned schedule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 the entire season.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the disrupted matches onto the existing schedule, maintaining the original scheduled dates for non-disrupted matches</a:t>
            </a: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build a linear optimization model to find the best possible date for each disruption and, if we can’t, we reschedule it after the end of the schedule’s original date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446326" y="1130425"/>
            <a:ext cx="11174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Definition</a:t>
            </a: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Each game in the executed timetable that is played before or after its scheduled round is considered a </a:t>
            </a:r>
            <a:r>
              <a:rPr lang="en-US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disruption</a:t>
            </a:r>
            <a:r>
              <a:rPr lang="en-US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In our setup, each suspended game will therefore translate into a disruption that needs to be rescheduled in the remaining of the season schedule</a:t>
            </a:r>
            <a:endParaRPr sz="1800" i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446313" y="2772754"/>
            <a:ext cx="11620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Research Question</a:t>
            </a: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Can we systematically generate an </a:t>
            </a:r>
            <a:r>
              <a:rPr lang="en-US" sz="1800" b="1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adjusted fixture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rescheduling postponed games within the planned schedule?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  <p:bldP spid="241" grpId="0"/>
      <p:bldP spid="2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46e4b60af_0_46"/>
          <p:cNvSpPr txBox="1">
            <a:spLocks noGrp="1"/>
          </p:cNvSpPr>
          <p:nvPr>
            <p:ph type="title"/>
          </p:nvPr>
        </p:nvSpPr>
        <p:spPr>
          <a:xfrm>
            <a:off x="446327" y="250925"/>
            <a:ext cx="91866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Candidate dates for each disruption</a:t>
            </a:r>
            <a:endParaRPr baseline="30000"/>
          </a:p>
        </p:txBody>
      </p:sp>
      <p:sp>
        <p:nvSpPr>
          <p:cNvPr id="249" name="Google Shape;249;gf46e4b60af_0_46"/>
          <p:cNvSpPr txBox="1"/>
          <p:nvPr/>
        </p:nvSpPr>
        <p:spPr>
          <a:xfrm>
            <a:off x="446314" y="1111845"/>
            <a:ext cx="997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round 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must follow these conditions</a:t>
            </a:r>
            <a:endParaRPr sz="18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0" name="Google Shape;250;gf46e4b60af_0_46"/>
          <p:cNvSpPr/>
          <p:nvPr/>
        </p:nvSpPr>
        <p:spPr>
          <a:xfrm>
            <a:off x="446314" y="1685269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1" name="Google Shape;251;gf46e4b60af_0_46"/>
          <p:cNvSpPr txBox="1"/>
          <p:nvPr/>
        </p:nvSpPr>
        <p:spPr>
          <a:xfrm>
            <a:off x="1222679" y="1842603"/>
            <a:ext cx="997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occurs after the date in the original schedule</a:t>
            </a:r>
            <a:endParaRPr sz="18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f46e4b60af_0_46"/>
          <p:cNvSpPr/>
          <p:nvPr/>
        </p:nvSpPr>
        <p:spPr>
          <a:xfrm>
            <a:off x="446314" y="2443083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gf46e4b60af_0_46"/>
          <p:cNvSpPr txBox="1"/>
          <p:nvPr/>
        </p:nvSpPr>
        <p:spPr>
          <a:xfrm>
            <a:off x="1222679" y="2600417"/>
            <a:ext cx="997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no planned games for the teams involved in the disruption on date 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endParaRPr sz="18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gf46e4b60af_0_46"/>
          <p:cNvSpPr/>
          <p:nvPr/>
        </p:nvSpPr>
        <p:spPr>
          <a:xfrm>
            <a:off x="446314" y="3200897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endParaRPr/>
          </a:p>
        </p:txBody>
      </p:sp>
      <p:sp>
        <p:nvSpPr>
          <p:cNvPr id="255" name="Google Shape;255;gf46e4b60af_0_46"/>
          <p:cNvSpPr txBox="1"/>
          <p:nvPr/>
        </p:nvSpPr>
        <p:spPr>
          <a:xfrm>
            <a:off x="1222679" y="3129631"/>
            <a:ext cx="997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are no scheduling rules violations if the corresponding match is scheduled on 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endParaRPr sz="18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 most one game between consecutive non-disrupted matches.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Char char="●"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 the number of matches in 7-day periods (i.e., minimum rest conditions)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6" name="Google Shape;256;gf46e4b60af_0_46"/>
          <p:cNvSpPr/>
          <p:nvPr/>
        </p:nvSpPr>
        <p:spPr>
          <a:xfrm>
            <a:off x="446314" y="4034911"/>
            <a:ext cx="684000" cy="684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endParaRPr sz="18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7" name="Google Shape;257;gf46e4b60af_0_46"/>
          <p:cNvSpPr txBox="1"/>
          <p:nvPr/>
        </p:nvSpPr>
        <p:spPr>
          <a:xfrm>
            <a:off x="1222679" y="4192245"/>
            <a:ext cx="997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Both teams travel a 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reasonable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distance if the corresponding match is scheduled on 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endParaRPr sz="18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8" name="Google Shape;258;gf46e4b60a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2050" y="4793975"/>
            <a:ext cx="6707025" cy="18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f46e4b60a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4650" y="3506975"/>
            <a:ext cx="923400" cy="9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f46e4b60a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4525" y="2379200"/>
            <a:ext cx="923400" cy="9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0036629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Notation and Definitions</a:t>
            </a:r>
            <a:endParaRPr baseline="30000"/>
          </a:p>
        </p:txBody>
      </p:sp>
      <p:sp>
        <p:nvSpPr>
          <p:cNvPr id="267" name="Google Shape;267;p11"/>
          <p:cNvSpPr txBox="1"/>
          <p:nvPr/>
        </p:nvSpPr>
        <p:spPr>
          <a:xfrm>
            <a:off x="446312" y="5248060"/>
            <a:ext cx="1143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variables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r>
              <a:rPr lang="en-US" sz="1800" i="1" baseline="-25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𝛂t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1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iff disrupted game 𝛂 is rescheduled into round </a:t>
            </a:r>
            <a:r>
              <a:rPr lang="en-US" sz="180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endParaRPr sz="1800" i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8" name="Google Shape;268;p11"/>
          <p:cNvSpPr txBox="1"/>
          <p:nvPr/>
        </p:nvSpPr>
        <p:spPr>
          <a:xfrm>
            <a:off x="529283" y="2028572"/>
            <a:ext cx="2908500" cy="276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5030" t="-28887" r="-2934" b="-511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69" name="Google Shape;269;p11"/>
          <p:cNvSpPr txBox="1"/>
          <p:nvPr/>
        </p:nvSpPr>
        <p:spPr>
          <a:xfrm>
            <a:off x="446312" y="1570845"/>
            <a:ext cx="11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</a:t>
            </a:r>
            <a:endParaRPr/>
          </a:p>
        </p:txBody>
      </p:sp>
      <p:sp>
        <p:nvSpPr>
          <p:cNvPr id="270" name="Google Shape;270;p11"/>
          <p:cNvSpPr txBox="1"/>
          <p:nvPr/>
        </p:nvSpPr>
        <p:spPr>
          <a:xfrm>
            <a:off x="5276294" y="2028572"/>
            <a:ext cx="3564000" cy="276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4109" t="-28887" b="-511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71" name="Google Shape;271;p11"/>
          <p:cNvSpPr txBox="1"/>
          <p:nvPr/>
        </p:nvSpPr>
        <p:spPr>
          <a:xfrm>
            <a:off x="5182289" y="1548286"/>
            <a:ext cx="186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Schedule Rules</a:t>
            </a:r>
            <a:endParaRPr/>
          </a:p>
        </p:txBody>
      </p:sp>
      <p:cxnSp>
        <p:nvCxnSpPr>
          <p:cNvPr id="272" name="Google Shape;272;p11"/>
          <p:cNvCxnSpPr/>
          <p:nvPr/>
        </p:nvCxnSpPr>
        <p:spPr>
          <a:xfrm>
            <a:off x="4840884" y="1570845"/>
            <a:ext cx="9000" cy="32925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73" name="Google Shape;273;p11"/>
          <p:cNvSpPr txBox="1"/>
          <p:nvPr/>
        </p:nvSpPr>
        <p:spPr>
          <a:xfrm>
            <a:off x="529282" y="2398233"/>
            <a:ext cx="3781800" cy="2769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3869" t="-28256" r="-2094" b="-4999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11"/>
          <p:cNvSpPr txBox="1"/>
          <p:nvPr/>
        </p:nvSpPr>
        <p:spPr>
          <a:xfrm>
            <a:off x="529282" y="2767894"/>
            <a:ext cx="3567000" cy="2769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4102" t="-28887" b="-533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75" name="Google Shape;275;p11"/>
          <p:cNvSpPr txBox="1"/>
          <p:nvPr/>
        </p:nvSpPr>
        <p:spPr>
          <a:xfrm>
            <a:off x="529281" y="3137554"/>
            <a:ext cx="4104600" cy="5541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l="-3565" t="-14284" r="-593" b="-24175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76" name="Google Shape;276;p11"/>
          <p:cNvSpPr txBox="1"/>
          <p:nvPr/>
        </p:nvSpPr>
        <p:spPr>
          <a:xfrm>
            <a:off x="5276294" y="2392224"/>
            <a:ext cx="3510300" cy="3033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l="-4173" t="-19999" r="-694" b="-43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77" name="Google Shape;277;p11"/>
          <p:cNvSpPr txBox="1"/>
          <p:nvPr/>
        </p:nvSpPr>
        <p:spPr>
          <a:xfrm>
            <a:off x="5276294" y="2808295"/>
            <a:ext cx="4158600" cy="3033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l="-3517" t="-20406" r="-292" b="-448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78" name="Google Shape;278;p11"/>
          <p:cNvSpPr txBox="1"/>
          <p:nvPr/>
        </p:nvSpPr>
        <p:spPr>
          <a:xfrm>
            <a:off x="5271830" y="3224366"/>
            <a:ext cx="6229800" cy="3258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l="-2346" t="-11318" r="-195" b="-41507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79" name="Google Shape;279;p11"/>
          <p:cNvSpPr txBox="1"/>
          <p:nvPr/>
        </p:nvSpPr>
        <p:spPr>
          <a:xfrm>
            <a:off x="5271830" y="3632923"/>
            <a:ext cx="6604500" cy="577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l="-2214" t="-13681" b="-1789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  <p:sp>
        <p:nvSpPr>
          <p:cNvPr id="280" name="Google Shape;280;p11"/>
          <p:cNvSpPr txBox="1"/>
          <p:nvPr/>
        </p:nvSpPr>
        <p:spPr>
          <a:xfrm>
            <a:off x="5271830" y="4293344"/>
            <a:ext cx="6604500" cy="6000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l="-2214" t="-13129" b="-1717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MSFT_01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2445</Words>
  <Application>Microsoft Office PowerPoint</Application>
  <PresentationFormat>Widescreen</PresentationFormat>
  <Paragraphs>491</Paragraphs>
  <Slides>30</Slides>
  <Notes>29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Cambria Math</vt:lpstr>
      <vt:lpstr>Century Gothic</vt:lpstr>
      <vt:lpstr>Arial</vt:lpstr>
      <vt:lpstr>Office Theme</vt:lpstr>
      <vt:lpstr>Rescheduling the NBA regular season via Integer Programming</vt:lpstr>
      <vt:lpstr>The multiple challenges coming from the COVID19 Pandemic</vt:lpstr>
      <vt:lpstr>Impact in sport leagues around the world</vt:lpstr>
      <vt:lpstr>Rescheduling matches pre and post COVID</vt:lpstr>
      <vt:lpstr>Rescheduling in sports</vt:lpstr>
      <vt:lpstr>The 2020 - 2021 NBA Season</vt:lpstr>
      <vt:lpstr>Our approach: a reactive strategy</vt:lpstr>
      <vt:lpstr>Candidate dates for each disruption</vt:lpstr>
      <vt:lpstr>Notation and Definitions</vt:lpstr>
      <vt:lpstr>Mathematical Model (MinD)</vt:lpstr>
      <vt:lpstr>Preliminary experiments</vt:lpstr>
      <vt:lpstr>Rescheduling Strategies</vt:lpstr>
      <vt:lpstr>Rescheduling Strategies</vt:lpstr>
      <vt:lpstr>Main Results</vt:lpstr>
      <vt:lpstr>Game Calendar</vt:lpstr>
      <vt:lpstr>Further Disruption Scenarios</vt:lpstr>
      <vt:lpstr>How can we improve the existing solution?</vt:lpstr>
      <vt:lpstr>How can we adapt the existing model?</vt:lpstr>
      <vt:lpstr>New mathematical model</vt:lpstr>
      <vt:lpstr>New mathematical model</vt:lpstr>
      <vt:lpstr>New mathematical model</vt:lpstr>
      <vt:lpstr>New mathematical model</vt:lpstr>
      <vt:lpstr>New mathematical model</vt:lpstr>
      <vt:lpstr>New mathematical model</vt:lpstr>
      <vt:lpstr>New mathematical model</vt:lpstr>
      <vt:lpstr>Effects on relevant KPIs</vt:lpstr>
      <vt:lpstr>Effects on relevant KPIs</vt:lpstr>
      <vt:lpstr>A shortcoming of this approach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Rescheduling the NBA regular season via Integer Programming</dc:title>
  <dc:creator>Garcia Aramouni, Nico</dc:creator>
  <cp:lastModifiedBy>Nicolás García Aramouni</cp:lastModifiedBy>
  <cp:revision>16</cp:revision>
  <dcterms:created xsi:type="dcterms:W3CDTF">2021-06-02T23:57:31Z</dcterms:created>
  <dcterms:modified xsi:type="dcterms:W3CDTF">2022-12-15T16:11:17Z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